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Заимствования из латинского языка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«Школы юного филолога»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Как меняются значения слов с изменением места ударения? Обратитесь к словарю.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Атлас – </a:t>
            </a:r>
            <a:r>
              <a:rPr lang="ru-RU" dirty="0" err="1" smtClean="0"/>
              <a:t>атлас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хаос </a:t>
            </a:r>
            <a:r>
              <a:rPr lang="ru-RU" dirty="0" smtClean="0"/>
              <a:t>– </a:t>
            </a:r>
            <a:r>
              <a:rPr lang="ru-RU" dirty="0" err="1" smtClean="0"/>
              <a:t>хаос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ирис </a:t>
            </a:r>
            <a:r>
              <a:rPr lang="ru-RU" dirty="0" smtClean="0"/>
              <a:t>– </a:t>
            </a:r>
            <a:r>
              <a:rPr lang="ru-RU" dirty="0" err="1" smtClean="0"/>
              <a:t>ирис</a:t>
            </a:r>
            <a:r>
              <a:rPr lang="ru-RU" dirty="0" smtClean="0"/>
              <a:t>,</a:t>
            </a:r>
          </a:p>
          <a:p>
            <a:r>
              <a:rPr lang="ru-RU" dirty="0" smtClean="0"/>
              <a:t>бронировать </a:t>
            </a:r>
            <a:r>
              <a:rPr lang="ru-RU" dirty="0" smtClean="0"/>
              <a:t>– </a:t>
            </a:r>
            <a:r>
              <a:rPr lang="ru-RU" dirty="0" err="1" smtClean="0"/>
              <a:t>бронировать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характерный </a:t>
            </a:r>
            <a:r>
              <a:rPr lang="ru-RU" dirty="0" smtClean="0"/>
              <a:t>– </a:t>
            </a:r>
            <a:r>
              <a:rPr lang="ru-RU" dirty="0" err="1" smtClean="0"/>
              <a:t>характерный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кирка </a:t>
            </a:r>
            <a:r>
              <a:rPr lang="ru-RU" dirty="0" smtClean="0"/>
              <a:t>– </a:t>
            </a:r>
            <a:r>
              <a:rPr lang="ru-RU" dirty="0" err="1" smtClean="0"/>
              <a:t>кирка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рондо </a:t>
            </a:r>
            <a:r>
              <a:rPr lang="ru-RU" dirty="0" smtClean="0"/>
              <a:t>– </a:t>
            </a:r>
            <a:r>
              <a:rPr lang="ru-RU" dirty="0" err="1" smtClean="0"/>
              <a:t>рондо</a:t>
            </a:r>
            <a:r>
              <a:rPr lang="ru-RU" dirty="0" smtClean="0"/>
              <a:t>,</a:t>
            </a:r>
          </a:p>
          <a:p>
            <a:r>
              <a:rPr lang="ru-RU" dirty="0" smtClean="0"/>
              <a:t>электрик </a:t>
            </a:r>
            <a:r>
              <a:rPr lang="ru-RU" dirty="0" smtClean="0"/>
              <a:t>– </a:t>
            </a:r>
            <a:r>
              <a:rPr lang="ru-RU" dirty="0" err="1" smtClean="0"/>
              <a:t>электрик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i="1" dirty="0" smtClean="0"/>
              <a:t>Как различаются по лексическому значению следующие слова-паронимы? Обратитесь к словарю. Составьте словосочетания с каждым словом.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а) Абонент – абонемент, адресат – адресант, дотировать – датировать, кампания – компания, эмигрант – иммигрант, резидент – президент, калорийный – колоритный, экскаватор – эскалатор, диалект – диалектизм, премьер – премьера, алкоголь – алкоголизм, дипломат – дипломант, экспансивный – экспансионистский, этикет – этикетка.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б) Эффектный – эффективный, хронический – хронологический, экспонат – экспонент, факт – фактор, проект – прожект, публичный – публицистический, формировать – формулировать, комфортный – комфортабельный, тренаж – тренер – тренажер, реальный – реалистический, кристальный – кристаллический, гуманитарный – гуманный, цивильный – цивилизованный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Заимствования в русский язык слов из латинского языка обычно осуществлялось через посредство других языков. В 5-15 веках – через греческий, а в 16-17 веках – через западноевропейские. Из латинского языка заимствовались слова, обозначающие предметы быта, общественно-политическую лексику, понятия науки и искусства. </a:t>
            </a:r>
            <a:endParaRPr lang="ru-RU" sz="2000" b="1" dirty="0"/>
          </a:p>
        </p:txBody>
      </p:sp>
      <p:pic>
        <p:nvPicPr>
          <p:cNvPr id="7" name="Содержимое 6" descr="цветок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58148" y="357166"/>
            <a:ext cx="1057275" cy="1304925"/>
          </a:xfrm>
        </p:spPr>
      </p:pic>
      <p:sp>
        <p:nvSpPr>
          <p:cNvPr id="8" name="TextBox 7"/>
          <p:cNvSpPr txBox="1"/>
          <p:nvPr/>
        </p:nvSpPr>
        <p:spPr>
          <a:xfrm>
            <a:off x="7000892" y="171448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i="1" dirty="0" smtClean="0"/>
              <a:t>гербарий</a:t>
            </a:r>
            <a:endParaRPr lang="ru-RU" b="1" i="1" dirty="0"/>
          </a:p>
        </p:txBody>
      </p:sp>
      <p:pic>
        <p:nvPicPr>
          <p:cNvPr id="9" name="Рисунок 8" descr="глобус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1428736"/>
            <a:ext cx="628650" cy="1143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43438" y="257174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глобус</a:t>
            </a:r>
            <a:endParaRPr lang="ru-RU" b="1" i="1" dirty="0"/>
          </a:p>
        </p:txBody>
      </p:sp>
      <p:pic>
        <p:nvPicPr>
          <p:cNvPr id="11" name="Рисунок 10" descr="Учитель у доски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140" y="2214554"/>
            <a:ext cx="952500" cy="80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57950" y="300037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формула</a:t>
            </a:r>
            <a:endParaRPr lang="ru-RU" b="1" i="1" dirty="0"/>
          </a:p>
        </p:txBody>
      </p:sp>
      <p:pic>
        <p:nvPicPr>
          <p:cNvPr id="13" name="Рисунок 12" descr="пишущий мужик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8082" y="3214686"/>
            <a:ext cx="1428750" cy="11334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143768" y="428625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автор</a:t>
            </a:r>
            <a:endParaRPr lang="ru-RU" b="1" i="1" dirty="0"/>
          </a:p>
        </p:txBody>
      </p:sp>
      <p:pic>
        <p:nvPicPr>
          <p:cNvPr id="15" name="Рисунок 14" descr="оратор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6248" y="3143248"/>
            <a:ext cx="838200" cy="11811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357686" y="442913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депутат</a:t>
            </a:r>
            <a:endParaRPr lang="ru-RU" b="1" i="1" dirty="0"/>
          </a:p>
        </p:txBody>
      </p:sp>
      <p:pic>
        <p:nvPicPr>
          <p:cNvPr id="17" name="Рисунок 16" descr="книга хорошая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9388" y="500042"/>
            <a:ext cx="952500" cy="9525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000760" y="142873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литература</a:t>
            </a:r>
            <a:endParaRPr lang="ru-RU" b="1" i="1" dirty="0"/>
          </a:p>
        </p:txBody>
      </p:sp>
      <p:pic>
        <p:nvPicPr>
          <p:cNvPr id="19" name="Рисунок 18" descr="Учёный со свитком 2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57884" y="3643314"/>
            <a:ext cx="1219200" cy="12192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715008" y="464344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нотариус</a:t>
            </a:r>
            <a:endParaRPr lang="ru-RU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Латинский язык дал русскому языку имена: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Валерий</a:t>
            </a:r>
          </a:p>
          <a:p>
            <a:r>
              <a:rPr lang="ru-RU" dirty="0" smtClean="0"/>
              <a:t>Фрол</a:t>
            </a:r>
          </a:p>
          <a:p>
            <a:r>
              <a:rPr lang="ru-RU" dirty="0" smtClean="0"/>
              <a:t>Виктор</a:t>
            </a:r>
          </a:p>
          <a:p>
            <a:r>
              <a:rPr lang="ru-RU" dirty="0" smtClean="0"/>
              <a:t>Виктория</a:t>
            </a:r>
          </a:p>
          <a:p>
            <a:r>
              <a:rPr lang="ru-RU" dirty="0" smtClean="0"/>
              <a:t>Марк</a:t>
            </a:r>
          </a:p>
          <a:p>
            <a:r>
              <a:rPr lang="ru-RU" dirty="0" smtClean="0"/>
              <a:t>Марина</a:t>
            </a:r>
          </a:p>
          <a:p>
            <a:r>
              <a:rPr lang="ru-RU" dirty="0" smtClean="0"/>
              <a:t>Валентин</a:t>
            </a:r>
          </a:p>
          <a:p>
            <a:r>
              <a:rPr lang="ru-RU" dirty="0" smtClean="0"/>
              <a:t>Клавдия</a:t>
            </a:r>
          </a:p>
          <a:p>
            <a:r>
              <a:rPr lang="ru-RU" dirty="0" smtClean="0"/>
              <a:t>Юлия</a:t>
            </a:r>
            <a:endParaRPr lang="ru-RU" dirty="0"/>
          </a:p>
        </p:txBody>
      </p:sp>
      <p:pic>
        <p:nvPicPr>
          <p:cNvPr id="5" name="Содержимое 4" descr="книги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84898"/>
            <a:ext cx="4038600" cy="395656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Запишите таблицу латинских словообразовательных элементов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Значимая часть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 части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авиа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птица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аква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Активировать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ауди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слышу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Аудиенция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Бинокль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видео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Рассматриваю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Жизнь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гуман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Человек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Де, </a:t>
                      </a:r>
                      <a:r>
                        <a:rPr lang="ru-RU" dirty="0" err="1" smtClean="0"/>
                        <a:t>дез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Не, без, вниз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депрессия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Запишите таблицу латинских словообразовательных элементов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Значимая часть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 части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Диз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дис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Отрицание, не, без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Дик(т)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говорить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интер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Между, посреди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Кап(</a:t>
                      </a:r>
                      <a:r>
                        <a:rPr lang="ru-RU" dirty="0" err="1" smtClean="0"/>
                        <a:t>ит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Голова, глава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колор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Со, вместе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Консенсус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против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кратия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Сила, господство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Запишите таблицу латинских словообразовательных элементов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Значимая часть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 части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лабор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лингва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милли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Тысяча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мульти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Много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нейтр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порт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носить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Портфель, портативный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Препозиция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пунктум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точка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радио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Луч, излучаю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Запишите таблицу латинских словообразовательных элементов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Значимая часть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 части слова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Лечить, здоровый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сенс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чувство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Сенсорный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супер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Главный, над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Суперобложка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Текс(т)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Ткать, соединять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Терр</a:t>
                      </a:r>
                      <a:r>
                        <a:rPr lang="ru-RU" dirty="0" smtClean="0"/>
                        <a:t>(а)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ультра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Более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цирк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Круг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Экспорт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экстра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Сверх, вне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экстренный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i="1" dirty="0" smtClean="0"/>
              <a:t>В каком лексическом значении употребляются в современном русском языке слова, которые в языке-источнике имели следующие значения?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Абитуриент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собирающийся уходить.</a:t>
            </a:r>
            <a:br>
              <a:rPr lang="ru-RU" sz="2000" dirty="0" smtClean="0"/>
            </a:br>
            <a:r>
              <a:rPr lang="ru-RU" sz="2000" dirty="0" smtClean="0"/>
              <a:t>Авангард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передняя стража.</a:t>
            </a:r>
            <a:br>
              <a:rPr lang="ru-RU" sz="2000" dirty="0" smtClean="0"/>
            </a:br>
            <a:r>
              <a:rPr lang="ru-RU" sz="2000" dirty="0" smtClean="0"/>
              <a:t>Адвокат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призванный на помощь.</a:t>
            </a:r>
            <a:br>
              <a:rPr lang="ru-RU" sz="2000" dirty="0" smtClean="0"/>
            </a:br>
            <a:r>
              <a:rPr lang="ru-RU" sz="2000" dirty="0" smtClean="0"/>
              <a:t>Баланс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весы.</a:t>
            </a:r>
            <a:br>
              <a:rPr lang="ru-RU" sz="2000" dirty="0" smtClean="0"/>
            </a:br>
            <a:r>
              <a:rPr lang="ru-RU" sz="2000" dirty="0" smtClean="0"/>
              <a:t>Безе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поцелуй.</a:t>
            </a:r>
            <a:br>
              <a:rPr lang="ru-RU" sz="2000" dirty="0" smtClean="0"/>
            </a:br>
            <a:r>
              <a:rPr lang="ru-RU" sz="2000" dirty="0" smtClean="0"/>
              <a:t>Браконьер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псовый охотник.</a:t>
            </a:r>
            <a:br>
              <a:rPr lang="ru-RU" sz="2000" dirty="0" smtClean="0"/>
            </a:br>
            <a:r>
              <a:rPr lang="ru-RU" sz="2000" dirty="0" smtClean="0"/>
              <a:t>Валет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слуга.</a:t>
            </a:r>
            <a:br>
              <a:rPr lang="ru-RU" sz="2000" dirty="0" smtClean="0"/>
            </a:br>
            <a:r>
              <a:rPr lang="ru-RU" sz="2000" dirty="0" smtClean="0"/>
              <a:t>Декан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десятник.</a:t>
            </a:r>
            <a:br>
              <a:rPr lang="ru-RU" sz="2000" dirty="0" smtClean="0"/>
            </a:br>
            <a:r>
              <a:rPr lang="ru-RU" sz="2000" dirty="0" smtClean="0"/>
              <a:t>Джихад </a:t>
            </a:r>
            <a:r>
              <a:rPr lang="ru-RU" sz="2000" i="1" dirty="0" smtClean="0"/>
              <a:t>(араб.)</a:t>
            </a:r>
            <a:r>
              <a:rPr lang="ru-RU" sz="2000" dirty="0" smtClean="0"/>
              <a:t> – усердие, рвение.</a:t>
            </a:r>
            <a:br>
              <a:rPr lang="ru-RU" sz="2000" dirty="0" smtClean="0"/>
            </a:br>
            <a:r>
              <a:rPr lang="ru-RU" sz="2000" dirty="0" smtClean="0"/>
              <a:t>Диктатор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говорящий.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Инфляция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вздутие.</a:t>
            </a:r>
            <a:br>
              <a:rPr lang="ru-RU" sz="2000" dirty="0" smtClean="0"/>
            </a:br>
            <a:r>
              <a:rPr lang="ru-RU" sz="2000" dirty="0" smtClean="0"/>
              <a:t>Кашне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прятать нос.</a:t>
            </a:r>
            <a:br>
              <a:rPr lang="ru-RU" sz="2000" dirty="0" smtClean="0"/>
            </a:br>
            <a:r>
              <a:rPr lang="ru-RU" sz="2000" dirty="0" smtClean="0"/>
              <a:t>Квартал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четвертый.</a:t>
            </a:r>
            <a:br>
              <a:rPr lang="ru-RU" sz="2000" dirty="0" smtClean="0"/>
            </a:br>
            <a:r>
              <a:rPr lang="ru-RU" sz="2000" dirty="0" smtClean="0"/>
              <a:t>Ковбой </a:t>
            </a:r>
            <a:r>
              <a:rPr lang="ru-RU" sz="2000" i="1" dirty="0" smtClean="0"/>
              <a:t>(англ.)</a:t>
            </a:r>
            <a:r>
              <a:rPr lang="ru-RU" sz="2000" dirty="0" smtClean="0"/>
              <a:t> – корова + парень.</a:t>
            </a:r>
            <a:br>
              <a:rPr lang="ru-RU" sz="2000" dirty="0" smtClean="0"/>
            </a:br>
            <a:r>
              <a:rPr lang="ru-RU" sz="2000" dirty="0" smtClean="0"/>
              <a:t>Лакуна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впадина.</a:t>
            </a:r>
            <a:br>
              <a:rPr lang="ru-RU" sz="2000" dirty="0" smtClean="0"/>
            </a:br>
            <a:r>
              <a:rPr lang="ru-RU" sz="2000" dirty="0" smtClean="0"/>
              <a:t>Магистр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начальник.</a:t>
            </a:r>
            <a:br>
              <a:rPr lang="ru-RU" sz="2000" dirty="0" smtClean="0"/>
            </a:br>
            <a:r>
              <a:rPr lang="ru-RU" sz="2000" dirty="0" smtClean="0"/>
              <a:t>Ноутбук </a:t>
            </a:r>
            <a:r>
              <a:rPr lang="ru-RU" sz="2000" i="1" dirty="0" smtClean="0"/>
              <a:t>(англ.)</a:t>
            </a:r>
            <a:r>
              <a:rPr lang="ru-RU" sz="2000" dirty="0" smtClean="0"/>
              <a:t> – тетрадь.</a:t>
            </a:r>
            <a:br>
              <a:rPr lang="ru-RU" sz="2000" dirty="0" smtClean="0"/>
            </a:br>
            <a:r>
              <a:rPr lang="ru-RU" sz="2000" dirty="0" smtClean="0"/>
              <a:t>Ореол </a:t>
            </a:r>
            <a:r>
              <a:rPr lang="ru-RU" sz="2000" i="1" dirty="0" smtClean="0"/>
              <a:t>(лат.)</a:t>
            </a:r>
            <a:r>
              <a:rPr lang="ru-RU" sz="2000" dirty="0" smtClean="0"/>
              <a:t> – позолоченный.</a:t>
            </a:r>
            <a:br>
              <a:rPr lang="ru-RU" sz="2000" dirty="0" smtClean="0"/>
            </a:br>
            <a:r>
              <a:rPr lang="ru-RU" sz="2000" dirty="0" smtClean="0"/>
              <a:t>Фуршет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вилка.</a:t>
            </a:r>
            <a:br>
              <a:rPr lang="ru-RU" sz="2000" dirty="0" smtClean="0"/>
            </a:br>
            <a:r>
              <a:rPr lang="ru-RU" sz="2000" dirty="0" smtClean="0"/>
              <a:t>Цитадель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городок.</a:t>
            </a:r>
            <a:br>
              <a:rPr lang="ru-RU" sz="2000" dirty="0" smtClean="0"/>
            </a:br>
            <a:r>
              <a:rPr lang="ru-RU" sz="2000" dirty="0" smtClean="0"/>
              <a:t>Эстафета </a:t>
            </a:r>
            <a:r>
              <a:rPr lang="ru-RU" sz="2000" i="1" dirty="0" smtClean="0"/>
              <a:t>(фр.)</a:t>
            </a:r>
            <a:r>
              <a:rPr lang="ru-RU" sz="2000" dirty="0" smtClean="0"/>
              <a:t> – стремя.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Даны пары слов, у которых есть общая часть. Являются ли эти слова близкими по значению?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Капитан – </a:t>
            </a:r>
            <a:r>
              <a:rPr lang="ru-RU" dirty="0" smtClean="0"/>
              <a:t>капуста,</a:t>
            </a:r>
          </a:p>
          <a:p>
            <a:pPr>
              <a:buNone/>
            </a:pPr>
            <a:r>
              <a:rPr lang="ru-RU" dirty="0" smtClean="0"/>
              <a:t>брошь </a:t>
            </a:r>
            <a:r>
              <a:rPr lang="ru-RU" dirty="0" smtClean="0"/>
              <a:t>– брошюра,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плен </a:t>
            </a:r>
            <a:r>
              <a:rPr lang="ru-RU" dirty="0" smtClean="0"/>
              <a:t>– </a:t>
            </a:r>
            <a:r>
              <a:rPr lang="ru-RU" dirty="0" smtClean="0"/>
              <a:t>пленительный,</a:t>
            </a:r>
          </a:p>
          <a:p>
            <a:pPr>
              <a:buNone/>
            </a:pPr>
            <a:r>
              <a:rPr lang="ru-RU" dirty="0" smtClean="0"/>
              <a:t>консервы </a:t>
            </a:r>
            <a:r>
              <a:rPr lang="ru-RU" dirty="0" smtClean="0"/>
              <a:t>– </a:t>
            </a:r>
            <a:r>
              <a:rPr lang="ru-RU" dirty="0" smtClean="0"/>
              <a:t>консерватор,</a:t>
            </a:r>
          </a:p>
          <a:p>
            <a:pPr>
              <a:buNone/>
            </a:pPr>
            <a:r>
              <a:rPr lang="ru-RU" dirty="0" smtClean="0"/>
              <a:t>мандат </a:t>
            </a:r>
            <a:r>
              <a:rPr lang="ru-RU" dirty="0" smtClean="0"/>
              <a:t>– </a:t>
            </a:r>
            <a:r>
              <a:rPr lang="ru-RU" dirty="0" smtClean="0"/>
              <a:t>манускрипт,</a:t>
            </a:r>
          </a:p>
          <a:p>
            <a:pPr>
              <a:buNone/>
            </a:pPr>
            <a:r>
              <a:rPr lang="ru-RU" dirty="0" smtClean="0"/>
              <a:t>монотонный </a:t>
            </a:r>
            <a:r>
              <a:rPr lang="ru-RU" dirty="0" smtClean="0"/>
              <a:t>– </a:t>
            </a:r>
            <a:r>
              <a:rPr lang="ru-RU" dirty="0" smtClean="0"/>
              <a:t>монах,</a:t>
            </a:r>
          </a:p>
          <a:p>
            <a:pPr>
              <a:buNone/>
            </a:pPr>
            <a:r>
              <a:rPr lang="ru-RU" dirty="0" smtClean="0"/>
              <a:t>генезис </a:t>
            </a:r>
            <a:r>
              <a:rPr lang="ru-RU" dirty="0" smtClean="0"/>
              <a:t>– геноцид.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1785926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Капитан и капуста – родственные, так как и то и другое объединены словом «голова»</a:t>
            </a:r>
          </a:p>
          <a:p>
            <a:r>
              <a:rPr lang="ru-RU" sz="2000" dirty="0" smtClean="0"/>
              <a:t>Плен и пленительный – родственные, так как плен – это несвобода, а пленительный, тот, который лишает свободы, берёт в плен. Сочетание ЛЕ говорит  о старославянском происхождении слов</a:t>
            </a:r>
          </a:p>
          <a:p>
            <a:r>
              <a:rPr lang="ru-RU" sz="2000" dirty="0" smtClean="0"/>
              <a:t>Генезис и геноцид – слова родственные, так как у них общая часть ГЕН, что значит РОД, происхождение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29190" y="1428736"/>
            <a:ext cx="38576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Монотонный и монах, возможно, слова родственные, так как часть МОН значит один</a:t>
            </a:r>
          </a:p>
          <a:p>
            <a:r>
              <a:rPr lang="ru-RU" sz="2000" dirty="0" smtClean="0"/>
              <a:t>Мандат и манускрипт, возможно, слова родственные, так как </a:t>
            </a:r>
            <a:r>
              <a:rPr lang="ru-RU" sz="2000" dirty="0" err="1" smtClean="0"/>
              <a:t>ман</a:t>
            </a:r>
            <a:r>
              <a:rPr lang="ru-RU" sz="2000" dirty="0" smtClean="0"/>
              <a:t> что-то, связанное с документом, бумагой. Мандат- бумага + дат(дать), манускрипт – бумага + </a:t>
            </a:r>
            <a:r>
              <a:rPr lang="ru-RU" sz="2000" dirty="0" err="1" smtClean="0"/>
              <a:t>скрипт</a:t>
            </a:r>
            <a:r>
              <a:rPr lang="ru-RU" sz="2000" dirty="0" smtClean="0"/>
              <a:t> (писать)</a:t>
            </a:r>
          </a:p>
          <a:p>
            <a:r>
              <a:rPr lang="ru-RU" sz="2000" dirty="0" smtClean="0"/>
              <a:t>Брошь и брошюра тоже, возможно, родственные, так как и то и другое прокалываются</a:t>
            </a:r>
          </a:p>
          <a:p>
            <a:r>
              <a:rPr lang="ru-RU" sz="2000" dirty="0" smtClean="0"/>
              <a:t>Консервы и консерватор объединены общим значением «замариновать», «остановить», «заморозить»,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651</Words>
  <PresentationFormat>Экран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Заимствования из латинского языка</vt:lpstr>
      <vt:lpstr>Слайд 2</vt:lpstr>
      <vt:lpstr>Латинский язык дал русскому языку имена:</vt:lpstr>
      <vt:lpstr>Запишите таблицу латинских словообразовательных элементов</vt:lpstr>
      <vt:lpstr>Запишите таблицу латинских словообразовательных элементов</vt:lpstr>
      <vt:lpstr>Запишите таблицу латинских словообразовательных элементов</vt:lpstr>
      <vt:lpstr>Запишите таблицу латинских словообразовательных элементов</vt:lpstr>
      <vt:lpstr>В каком лексическом значении употребляются в современном русском языке слова, которые в языке-источнике имели следующие значения? </vt:lpstr>
      <vt:lpstr>Даны пары слов, у которых есть общая часть. Являются ли эти слова близкими по значению? </vt:lpstr>
      <vt:lpstr>Как меняются значения слов с изменением места ударения? Обратитесь к словарю. </vt:lpstr>
      <vt:lpstr>Как различаются по лексическому значению следующие слова-паронимы? Обратитесь к словарю. Составьте словосочетания с каждым словом.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Заимствования из латинского языка</dc:title>
  <dc:creator>Инна</dc:creator>
  <cp:lastModifiedBy>1</cp:lastModifiedBy>
  <cp:revision>11</cp:revision>
  <dcterms:created xsi:type="dcterms:W3CDTF">2011-06-26T10:57:12Z</dcterms:created>
  <dcterms:modified xsi:type="dcterms:W3CDTF">2011-06-26T12:47:45Z</dcterms:modified>
</cp:coreProperties>
</file>