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98" r:id="rId9"/>
    <p:sldId id="262" r:id="rId10"/>
    <p:sldId id="264" r:id="rId11"/>
    <p:sldId id="29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7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63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0.xml"/><Relationship Id="rId3" Type="http://schemas.openxmlformats.org/officeDocument/2006/relationships/slide" Target="slide36.xml"/><Relationship Id="rId7" Type="http://schemas.openxmlformats.org/officeDocument/2006/relationships/slide" Target="slide38.xml"/><Relationship Id="rId12" Type="http://schemas.openxmlformats.org/officeDocument/2006/relationships/slide" Target="slide26.xml"/><Relationship Id="rId2" Type="http://schemas.openxmlformats.org/officeDocument/2006/relationships/slide" Target="slide31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28.xml"/><Relationship Id="rId5" Type="http://schemas.openxmlformats.org/officeDocument/2006/relationships/slide" Target="slide22.xml"/><Relationship Id="rId15" Type="http://schemas.openxmlformats.org/officeDocument/2006/relationships/slide" Target="slide34.xml"/><Relationship Id="rId10" Type="http://schemas.openxmlformats.org/officeDocument/2006/relationships/slide" Target="slide39.xml"/><Relationship Id="rId4" Type="http://schemas.openxmlformats.org/officeDocument/2006/relationships/slide" Target="slide37.xml"/><Relationship Id="rId9" Type="http://schemas.openxmlformats.org/officeDocument/2006/relationships/slide" Target="slide24.xml"/><Relationship Id="rId14" Type="http://schemas.openxmlformats.org/officeDocument/2006/relationships/slide" Target="slide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slide" Target="slide21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хочешь познать истину, начни с азбуки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b="1" i="1" dirty="0" smtClean="0">
                <a:solidFill>
                  <a:schemeClr val="tx1"/>
                </a:solidFill>
              </a:rPr>
              <a:t>Вот азбука – начало всех начал.</a:t>
            </a:r>
            <a:br>
              <a:rPr lang="ru-RU" sz="7200" b="1" i="1" dirty="0" smtClean="0">
                <a:solidFill>
                  <a:schemeClr val="tx1"/>
                </a:solidFill>
              </a:rPr>
            </a:br>
            <a:r>
              <a:rPr lang="ru-RU" sz="7200" b="1" i="1" dirty="0" smtClean="0">
                <a:solidFill>
                  <a:schemeClr val="tx1"/>
                </a:solidFill>
              </a:rPr>
              <a:t>Открыл букварь – и детством так и дунуло!</a:t>
            </a:r>
            <a:br>
              <a:rPr lang="ru-RU" sz="7200" b="1" i="1" dirty="0" smtClean="0">
                <a:solidFill>
                  <a:schemeClr val="tx1"/>
                </a:solidFill>
              </a:rPr>
            </a:br>
            <a:r>
              <a:rPr lang="ru-RU" sz="7200" b="1" i="1" dirty="0" smtClean="0">
                <a:solidFill>
                  <a:schemeClr val="tx1"/>
                </a:solidFill>
              </a:rPr>
              <a:t>А Константин-философ по ночам</a:t>
            </a:r>
            <a:br>
              <a:rPr lang="ru-RU" sz="7200" b="1" i="1" dirty="0" smtClean="0">
                <a:solidFill>
                  <a:schemeClr val="tx1"/>
                </a:solidFill>
              </a:rPr>
            </a:br>
            <a:r>
              <a:rPr lang="ru-RU" sz="7200" b="1" i="1" dirty="0" smtClean="0">
                <a:solidFill>
                  <a:schemeClr val="tx1"/>
                </a:solidFill>
              </a:rPr>
              <a:t>Не спал, наверно, буковки выдумывал.</a:t>
            </a:r>
            <a:br>
              <a:rPr lang="ru-RU" sz="7200" b="1" i="1" dirty="0" smtClean="0">
                <a:solidFill>
                  <a:schemeClr val="tx1"/>
                </a:solidFill>
              </a:rPr>
            </a:br>
            <a:r>
              <a:rPr lang="ru-RU" sz="7200" b="1" i="1" dirty="0" smtClean="0">
                <a:solidFill>
                  <a:schemeClr val="tx1"/>
                </a:solidFill>
              </a:rPr>
              <a:t>Шептал. Перо в чернила окунал.</a:t>
            </a:r>
            <a:br>
              <a:rPr lang="ru-RU" sz="7200" b="1" i="1" dirty="0" smtClean="0">
                <a:solidFill>
                  <a:schemeClr val="tx1"/>
                </a:solidFill>
              </a:rPr>
            </a:br>
            <a:r>
              <a:rPr lang="ru-RU" sz="7200" b="1" i="1" dirty="0" smtClean="0">
                <a:solidFill>
                  <a:schemeClr val="tx1"/>
                </a:solidFill>
              </a:rPr>
              <a:t>Он понимал, что буковки – основа</a:t>
            </a:r>
            <a:br>
              <a:rPr lang="ru-RU" sz="7200" b="1" i="1" dirty="0" smtClean="0">
                <a:solidFill>
                  <a:schemeClr val="tx1"/>
                </a:solidFill>
              </a:rPr>
            </a:br>
            <a:r>
              <a:rPr lang="ru-RU" sz="7200" b="1" i="1" dirty="0" smtClean="0">
                <a:solidFill>
                  <a:schemeClr val="tx1"/>
                </a:solidFill>
              </a:rPr>
              <a:t>Грядущего неписаного слова,</a:t>
            </a:r>
            <a:br>
              <a:rPr lang="ru-RU" sz="7200" b="1" i="1" dirty="0" smtClean="0">
                <a:solidFill>
                  <a:schemeClr val="tx1"/>
                </a:solidFill>
              </a:rPr>
            </a:br>
            <a:r>
              <a:rPr lang="ru-RU" sz="7200" b="1" i="1" dirty="0" smtClean="0">
                <a:solidFill>
                  <a:schemeClr val="tx1"/>
                </a:solidFill>
              </a:rPr>
              <a:t>Великого, как Тихий океан.</a:t>
            </a:r>
            <a:endParaRPr lang="ru-RU" sz="7200" b="1" dirty="0" smtClean="0">
              <a:solidFill>
                <a:schemeClr val="tx1"/>
              </a:solidFill>
            </a:endParaRPr>
          </a:p>
          <a:p>
            <a:r>
              <a:rPr lang="ru-RU" sz="7200" b="1" dirty="0" smtClean="0">
                <a:solidFill>
                  <a:schemeClr val="tx1"/>
                </a:solidFill>
              </a:rPr>
              <a:t>(Ян </a:t>
            </a:r>
            <a:r>
              <a:rPr lang="ru-RU" sz="7200" b="1" dirty="0" err="1" smtClean="0">
                <a:solidFill>
                  <a:schemeClr val="tx1"/>
                </a:solidFill>
              </a:rPr>
              <a:t>Гольцман</a:t>
            </a:r>
            <a:r>
              <a:rPr lang="ru-RU" sz="7200" b="1" dirty="0" smtClean="0">
                <a:solidFill>
                  <a:schemeClr val="tx1"/>
                </a:solidFill>
              </a:rPr>
              <a:t>)</a:t>
            </a:r>
          </a:p>
          <a:p>
            <a:pPr algn="r"/>
            <a:endParaRPr lang="ru-RU" dirty="0"/>
          </a:p>
        </p:txBody>
      </p:sp>
      <p:pic>
        <p:nvPicPr>
          <p:cNvPr id="4" name="Рисунок 3" descr="Азбука Рукописная книга 1698 г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3000396" cy="173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Рассмотрите алфавит и скажите, каких букв нет в современном алфавите?</a:t>
            </a:r>
            <a:endParaRPr lang="ru-RU" sz="3200" b="1" i="1" dirty="0"/>
          </a:p>
        </p:txBody>
      </p:sp>
      <p:pic>
        <p:nvPicPr>
          <p:cNvPr id="7" name="Содержимое 6" descr="Алфавит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4043395" cy="4004355"/>
          </a:xfrm>
        </p:spPr>
      </p:pic>
      <p:pic>
        <p:nvPicPr>
          <p:cNvPr id="8" name="Содержимое 7" descr="Алфавит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571612"/>
            <a:ext cx="4065158" cy="3868909"/>
          </a:xfrm>
        </p:spPr>
      </p:pic>
      <p:sp>
        <p:nvSpPr>
          <p:cNvPr id="5" name="TextBox 4"/>
          <p:cNvSpPr txBox="1"/>
          <p:nvPr/>
        </p:nvSpPr>
        <p:spPr>
          <a:xfrm>
            <a:off x="500034" y="571501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Зело, </a:t>
            </a:r>
            <a:r>
              <a:rPr lang="ru-RU" b="1" i="1" dirty="0" err="1" smtClean="0"/>
              <a:t>и-десятеричное</a:t>
            </a:r>
            <a:r>
              <a:rPr lang="ru-RU" b="1" i="1" dirty="0" smtClean="0"/>
              <a:t>, омега, ять, юс большой, юс малый, </a:t>
            </a:r>
            <a:r>
              <a:rPr lang="ru-RU" b="1" i="1" dirty="0" err="1" smtClean="0"/>
              <a:t>кси</a:t>
            </a:r>
            <a:r>
              <a:rPr lang="ru-RU" b="1" i="1" dirty="0" smtClean="0"/>
              <a:t>, пси, фита, ижица </a:t>
            </a:r>
            <a:endParaRPr lang="ru-RU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Заимствованные буквы</a:t>
            </a:r>
            <a:endParaRPr lang="ru-RU" b="1" i="1" dirty="0"/>
          </a:p>
        </p:txBody>
      </p:sp>
      <p:pic>
        <p:nvPicPr>
          <p:cNvPr id="5" name="Содержимое 4" descr="Кирилл и Мефодий миниатюра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45146"/>
            <a:ext cx="4038600" cy="283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кириллице были и буквы, созданные для заимствованных из греческого языка слов. Ферт, фита, </a:t>
            </a:r>
            <a:r>
              <a:rPr lang="ru-RU" dirty="0" err="1" smtClean="0"/>
              <a:t>кси</a:t>
            </a:r>
            <a:r>
              <a:rPr lang="ru-RU" dirty="0" smtClean="0"/>
              <a:t>, пси, ижица. В русском языке не было слов со звуком Ф. Поэтому все слова в славянском языке с буквой ферт или фита были заимствованными. </a:t>
            </a:r>
            <a:r>
              <a:rPr lang="ru-RU" dirty="0" err="1" smtClean="0"/>
              <a:t>Кси</a:t>
            </a:r>
            <a:r>
              <a:rPr lang="ru-RU" dirty="0" smtClean="0"/>
              <a:t> и пси использовались для слов с начальным кс и </a:t>
            </a:r>
            <a:r>
              <a:rPr lang="ru-RU" dirty="0" err="1" smtClean="0"/>
              <a:t>пс</a:t>
            </a:r>
            <a:r>
              <a:rPr lang="ru-RU" dirty="0" smtClean="0"/>
              <a:t> греческого происхождения, таких как Ксения, Псалтирь, но не псы, так как это слово разговорное. Оно писалось с покоя.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Юс-большой</a:t>
            </a:r>
            <a:r>
              <a:rPr lang="ru-RU" dirty="0" smtClean="0"/>
              <a:t> и юс-малый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Юсы обозначали носовые гласные звуки, которые были в славянском языке. Со временем они утратились, перейдя в буквы У, Ю, Я</a:t>
            </a:r>
            <a:endParaRPr lang="ru-RU" dirty="0"/>
          </a:p>
        </p:txBody>
      </p:sp>
      <p:pic>
        <p:nvPicPr>
          <p:cNvPr id="5" name="Содержимое 4" descr="Герб горда Львова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500174"/>
            <a:ext cx="2754326" cy="456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юс большой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357826"/>
            <a:ext cx="483580" cy="419103"/>
          </a:xfrm>
          <a:prstGeom prst="rect">
            <a:avLst/>
          </a:prstGeom>
        </p:spPr>
      </p:pic>
      <p:pic>
        <p:nvPicPr>
          <p:cNvPr id="7" name="Рисунок 6" descr="юс малый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378" y="5357826"/>
            <a:ext cx="487078" cy="3571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буквы ЯТЬ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русском письме со временем изменилось и значение буквы «ять» . Буквы    и </a:t>
            </a:r>
            <a:r>
              <a:rPr lang="ru-RU" b="1" i="1" dirty="0" smtClean="0"/>
              <a:t>е</a:t>
            </a:r>
            <a:r>
              <a:rPr lang="ru-RU" dirty="0" smtClean="0"/>
              <a:t> стали произноситься совершенно одинаково. Сравните: </a:t>
            </a:r>
            <a:r>
              <a:rPr lang="ru-RU" i="1" dirty="0" smtClean="0"/>
              <a:t>вечер – ветер</a:t>
            </a:r>
            <a:r>
              <a:rPr lang="ru-RU" dirty="0" smtClean="0"/>
              <a:t>. В слове </a:t>
            </a:r>
            <a:r>
              <a:rPr lang="ru-RU" i="1" dirty="0" smtClean="0"/>
              <a:t>вечер</a:t>
            </a:r>
            <a:r>
              <a:rPr lang="ru-RU" dirty="0" smtClean="0"/>
              <a:t> писали </a:t>
            </a:r>
            <a:r>
              <a:rPr lang="ru-RU" b="1" i="1" dirty="0" smtClean="0"/>
              <a:t>е</a:t>
            </a:r>
            <a:r>
              <a:rPr lang="ru-RU" dirty="0" smtClean="0"/>
              <a:t>, а в слове </a:t>
            </a:r>
            <a:r>
              <a:rPr lang="ru-RU" i="1" dirty="0" smtClean="0"/>
              <a:t>ветер –     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До изгнания из азбуки «ять» называли «буквой-страшилищем», «буквой-пугалом», т.к. она затрудняла правописание и приносила (особенно школьникам) много огорчений. Им приходилось заучивать наизусть слова с «ять». Ошибки на «ять» считались самыми страшными. Выражение </a:t>
            </a:r>
            <a:r>
              <a:rPr lang="ru-RU" b="1" i="1" dirty="0" smtClean="0"/>
              <a:t>знать на ять</a:t>
            </a:r>
            <a:r>
              <a:rPr lang="ru-RU" b="1" dirty="0" smtClean="0"/>
              <a:t> </a:t>
            </a:r>
            <a:r>
              <a:rPr lang="ru-RU" dirty="0" smtClean="0"/>
              <a:t>свидетельствовало о наилучших познаниях. </a:t>
            </a:r>
          </a:p>
          <a:p>
            <a:r>
              <a:rPr lang="ru-RU" dirty="0" smtClean="0"/>
              <a:t>К каким только ухищрениям не прибегали, чтобы заучить, где писать . Запоминали, что после буквы </a:t>
            </a:r>
            <a:r>
              <a:rPr lang="ru-RU" b="1" i="1" dirty="0" smtClean="0"/>
              <a:t>б</a:t>
            </a:r>
            <a:r>
              <a:rPr lang="ru-RU" dirty="0" smtClean="0"/>
              <a:t> буква пишется в четырех корнях, после </a:t>
            </a:r>
            <a:r>
              <a:rPr lang="ru-RU" b="1" i="1" dirty="0" smtClean="0"/>
              <a:t>в</a:t>
            </a:r>
            <a:r>
              <a:rPr lang="ru-RU" dirty="0" smtClean="0"/>
              <a:t> – </a:t>
            </a:r>
            <a:r>
              <a:rPr lang="ru-RU" dirty="0" err="1" smtClean="0"/>
              <a:t>в</a:t>
            </a:r>
            <a:r>
              <a:rPr lang="ru-RU" dirty="0" smtClean="0"/>
              <a:t> пятнадцати, после </a:t>
            </a:r>
            <a:r>
              <a:rPr lang="ru-RU" b="1" i="1" dirty="0" err="1" smtClean="0"/>
              <a:t>д</a:t>
            </a:r>
            <a:r>
              <a:rPr lang="ru-RU" dirty="0" smtClean="0"/>
              <a:t> – в трех и т.п. Для лучшего запоминания придумывали рассказы, стишки, состоящие из слов с : «Б   </a:t>
            </a:r>
            <a:r>
              <a:rPr lang="ru-RU" dirty="0" err="1" smtClean="0"/>
              <a:t>дный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б</a:t>
            </a:r>
            <a:r>
              <a:rPr lang="ru-RU" dirty="0" smtClean="0"/>
              <a:t>   </a:t>
            </a:r>
            <a:r>
              <a:rPr lang="ru-RU" dirty="0" err="1" smtClean="0"/>
              <a:t>лый</a:t>
            </a:r>
            <a:r>
              <a:rPr lang="ru-RU" dirty="0" smtClean="0"/>
              <a:t>, </a:t>
            </a:r>
            <a:r>
              <a:rPr lang="ru-RU" dirty="0" err="1" smtClean="0"/>
              <a:t>бл</a:t>
            </a:r>
            <a:r>
              <a:rPr lang="ru-RU" dirty="0" smtClean="0"/>
              <a:t>    </a:t>
            </a:r>
            <a:r>
              <a:rPr lang="ru-RU" dirty="0" err="1" smtClean="0"/>
              <a:t>дный</a:t>
            </a:r>
            <a:r>
              <a:rPr lang="ru-RU" dirty="0" smtClean="0"/>
              <a:t> </a:t>
            </a:r>
            <a:r>
              <a:rPr lang="ru-RU" dirty="0" err="1" smtClean="0"/>
              <a:t>б</a:t>
            </a:r>
            <a:r>
              <a:rPr lang="ru-RU" dirty="0" smtClean="0"/>
              <a:t>    </a:t>
            </a:r>
            <a:r>
              <a:rPr lang="ru-RU" dirty="0" err="1" smtClean="0"/>
              <a:t>съ</a:t>
            </a:r>
            <a:r>
              <a:rPr lang="ru-RU" dirty="0" smtClean="0"/>
              <a:t> </a:t>
            </a:r>
            <a:r>
              <a:rPr lang="ru-RU" dirty="0" err="1" smtClean="0"/>
              <a:t>поб</a:t>
            </a:r>
            <a:r>
              <a:rPr lang="ru-RU" dirty="0" smtClean="0"/>
              <a:t>     жал </a:t>
            </a:r>
            <a:r>
              <a:rPr lang="ru-RU" dirty="0" err="1" smtClean="0"/>
              <a:t>посп</a:t>
            </a:r>
            <a:r>
              <a:rPr lang="ru-RU" dirty="0" smtClean="0"/>
              <a:t>    </a:t>
            </a:r>
            <a:r>
              <a:rPr lang="ru-RU" dirty="0" err="1" smtClean="0"/>
              <a:t>шно</a:t>
            </a:r>
            <a:r>
              <a:rPr lang="ru-RU" dirty="0" smtClean="0"/>
              <a:t> в л    </a:t>
            </a:r>
            <a:r>
              <a:rPr lang="ru-RU" dirty="0" err="1" smtClean="0"/>
              <a:t>съ</a:t>
            </a:r>
            <a:r>
              <a:rPr lang="ru-RU" dirty="0" smtClean="0"/>
              <a:t>» и т.п.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я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928802"/>
            <a:ext cx="209551" cy="224519"/>
          </a:xfrm>
          <a:prstGeom prst="rect">
            <a:avLst/>
          </a:prstGeom>
        </p:spPr>
      </p:pic>
      <p:pic>
        <p:nvPicPr>
          <p:cNvPr id="7" name="Рисунок 6" descr="я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428868"/>
            <a:ext cx="209551" cy="224519"/>
          </a:xfrm>
          <a:prstGeom prst="rect">
            <a:avLst/>
          </a:prstGeom>
        </p:spPr>
      </p:pic>
      <p:pic>
        <p:nvPicPr>
          <p:cNvPr id="8" name="Рисунок 7" descr="я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5500702"/>
            <a:ext cx="209551" cy="224519"/>
          </a:xfrm>
          <a:prstGeom prst="rect">
            <a:avLst/>
          </a:prstGeom>
        </p:spPr>
      </p:pic>
      <p:pic>
        <p:nvPicPr>
          <p:cNvPr id="9" name="Рисунок 8" descr="я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86454"/>
            <a:ext cx="209551" cy="224519"/>
          </a:xfrm>
          <a:prstGeom prst="rect">
            <a:avLst/>
          </a:prstGeom>
        </p:spPr>
      </p:pic>
      <p:pic>
        <p:nvPicPr>
          <p:cNvPr id="10" name="Рисунок 9" descr="я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786454"/>
            <a:ext cx="209551" cy="224519"/>
          </a:xfrm>
          <a:prstGeom prst="rect">
            <a:avLst/>
          </a:prstGeom>
        </p:spPr>
      </p:pic>
      <p:pic>
        <p:nvPicPr>
          <p:cNvPr id="11" name="Рисунок 10" descr="я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5786454"/>
            <a:ext cx="209551" cy="224519"/>
          </a:xfrm>
          <a:prstGeom prst="rect">
            <a:avLst/>
          </a:prstGeom>
        </p:spPr>
      </p:pic>
      <p:pic>
        <p:nvPicPr>
          <p:cNvPr id="12" name="Рисунок 11" descr="я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5786454"/>
            <a:ext cx="209551" cy="224519"/>
          </a:xfrm>
          <a:prstGeom prst="rect">
            <a:avLst/>
          </a:prstGeom>
        </p:spPr>
      </p:pic>
      <p:pic>
        <p:nvPicPr>
          <p:cNvPr id="13" name="Рисунок 12" descr="я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5786454"/>
            <a:ext cx="209551" cy="224519"/>
          </a:xfrm>
          <a:prstGeom prst="rect">
            <a:avLst/>
          </a:prstGeom>
        </p:spPr>
      </p:pic>
      <p:pic>
        <p:nvPicPr>
          <p:cNvPr id="14" name="Рисунок 13" descr="я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5857892"/>
            <a:ext cx="209551" cy="22451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ер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11149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Ферт и фита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Буквы «ферт» и «фита» писались по-разному, а в алфавите стояли в разных местах, но обозначали один и тот же звук. («фита») писалась только в словах греческого происхождения, не очень последовательно: </a:t>
            </a:r>
            <a:r>
              <a:rPr lang="ru-RU" i="1" dirty="0" err="1" smtClean="0"/>
              <a:t>апо</a:t>
            </a:r>
            <a:r>
              <a:rPr lang="ru-RU" i="1" dirty="0" smtClean="0"/>
              <a:t>   </a:t>
            </a:r>
            <a:r>
              <a:rPr lang="ru-RU" i="1" dirty="0" err="1" smtClean="0"/>
              <a:t>еоз</a:t>
            </a:r>
            <a:r>
              <a:rPr lang="ru-RU" i="1" dirty="0" smtClean="0"/>
              <a:t>, </a:t>
            </a:r>
            <a:r>
              <a:rPr lang="ru-RU" i="1" dirty="0" err="1" smtClean="0"/>
              <a:t>ди</a:t>
            </a:r>
            <a:r>
              <a:rPr lang="ru-RU" i="1" dirty="0" smtClean="0"/>
              <a:t>   </a:t>
            </a:r>
            <a:r>
              <a:rPr lang="ru-RU" i="1" dirty="0" err="1" smtClean="0"/>
              <a:t>ирамб</a:t>
            </a:r>
            <a:r>
              <a:rPr lang="ru-RU" i="1" dirty="0" smtClean="0"/>
              <a:t>, </a:t>
            </a:r>
            <a:r>
              <a:rPr lang="ru-RU" i="1" dirty="0" err="1" smtClean="0"/>
              <a:t>ри</a:t>
            </a:r>
            <a:r>
              <a:rPr lang="ru-RU" i="1" dirty="0" smtClean="0"/>
              <a:t>   </a:t>
            </a:r>
            <a:r>
              <a:rPr lang="ru-RU" i="1" dirty="0" err="1" smtClean="0"/>
              <a:t>ма</a:t>
            </a:r>
            <a:r>
              <a:rPr lang="ru-RU" i="1" dirty="0" smtClean="0"/>
              <a:t>, </a:t>
            </a:r>
            <a:r>
              <a:rPr lang="ru-RU" i="1" dirty="0" err="1" smtClean="0"/>
              <a:t>ари</a:t>
            </a:r>
            <a:r>
              <a:rPr lang="ru-RU" i="1" dirty="0" smtClean="0"/>
              <a:t>    </a:t>
            </a:r>
            <a:r>
              <a:rPr lang="ru-RU" i="1" dirty="0" err="1" smtClean="0"/>
              <a:t>метика</a:t>
            </a:r>
            <a:r>
              <a:rPr lang="ru-RU" i="1" dirty="0" smtClean="0"/>
              <a:t>,      </a:t>
            </a:r>
            <a:r>
              <a:rPr lang="ru-RU" i="1" dirty="0" err="1" smtClean="0"/>
              <a:t>ома</a:t>
            </a:r>
            <a:r>
              <a:rPr lang="ru-RU" i="1" dirty="0" smtClean="0"/>
              <a:t>,      </a:t>
            </a:r>
            <a:r>
              <a:rPr lang="ru-RU" i="1" dirty="0" err="1" smtClean="0"/>
              <a:t>едоръ</a:t>
            </a:r>
            <a:r>
              <a:rPr lang="ru-RU" dirty="0" smtClean="0"/>
              <a:t> (но </a:t>
            </a:r>
            <a:r>
              <a:rPr lang="ru-RU" i="1" dirty="0" err="1" smtClean="0"/>
              <a:t>Филиппъ</a:t>
            </a:r>
            <a:r>
              <a:rPr lang="ru-RU" dirty="0" smtClean="0"/>
              <a:t>). Было много пословиц, отражающих трудность усвоения того, в каких словах писалась : «От фиты подвело животы» (о школьном учении); «Фита да ижица – к ленивому плеть </a:t>
            </a:r>
            <a:r>
              <a:rPr lang="ru-RU" dirty="0" err="1" smtClean="0"/>
              <a:t>ближится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Вполне понятно, что одна из букв была лишней. Так исчезла буква («фита»), а осталась </a:t>
            </a:r>
            <a:r>
              <a:rPr lang="ru-RU" i="1" dirty="0" err="1" smtClean="0"/>
              <a:t>ф</a:t>
            </a:r>
            <a:r>
              <a:rPr lang="ru-RU" dirty="0" smtClean="0"/>
              <a:t> («ферт»), которая до сих пор обозначает звук [</a:t>
            </a:r>
            <a:r>
              <a:rPr lang="ru-RU" dirty="0" err="1" smtClean="0"/>
              <a:t>ф</a:t>
            </a:r>
            <a:r>
              <a:rPr lang="ru-RU" dirty="0" smtClean="0"/>
              <a:t>].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фит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000372"/>
            <a:ext cx="239487" cy="209551"/>
          </a:xfrm>
          <a:prstGeom prst="rect">
            <a:avLst/>
          </a:prstGeom>
        </p:spPr>
      </p:pic>
      <p:pic>
        <p:nvPicPr>
          <p:cNvPr id="5" name="Рисунок 4" descr="фит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000372"/>
            <a:ext cx="239487" cy="209551"/>
          </a:xfrm>
          <a:prstGeom prst="rect">
            <a:avLst/>
          </a:prstGeom>
        </p:spPr>
      </p:pic>
      <p:pic>
        <p:nvPicPr>
          <p:cNvPr id="6" name="Рисунок 5" descr="фит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3000372"/>
            <a:ext cx="239487" cy="209551"/>
          </a:xfrm>
          <a:prstGeom prst="rect">
            <a:avLst/>
          </a:prstGeom>
        </p:spPr>
      </p:pic>
      <p:pic>
        <p:nvPicPr>
          <p:cNvPr id="7" name="Рисунок 6" descr="фит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357562"/>
            <a:ext cx="239487" cy="209551"/>
          </a:xfrm>
          <a:prstGeom prst="rect">
            <a:avLst/>
          </a:prstGeom>
        </p:spPr>
      </p:pic>
      <p:pic>
        <p:nvPicPr>
          <p:cNvPr id="8" name="Рисунок 7" descr="фит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214686"/>
            <a:ext cx="408217" cy="357190"/>
          </a:xfrm>
          <a:prstGeom prst="rect">
            <a:avLst/>
          </a:prstGeom>
        </p:spPr>
      </p:pic>
      <p:pic>
        <p:nvPicPr>
          <p:cNvPr id="10" name="Рисунок 9" descr="фит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286124"/>
            <a:ext cx="408217" cy="3571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ЕР и ЕРЬ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Но были и такие буквы, которые изменили свое значение, но из алфавита не исчезли. Буквы </a:t>
            </a:r>
            <a:r>
              <a:rPr lang="ru-RU" b="1" i="1" dirty="0" err="1" smtClean="0"/>
              <a:t>ъ</a:t>
            </a:r>
            <a:r>
              <a:rPr lang="ru-RU" dirty="0" smtClean="0"/>
              <a:t> («ер») и </a:t>
            </a:r>
            <a:r>
              <a:rPr lang="ru-RU" b="1" i="1" dirty="0" err="1" smtClean="0"/>
              <a:t>ь</a:t>
            </a:r>
            <a:r>
              <a:rPr lang="ru-RU" dirty="0" smtClean="0"/>
              <a:t> («</a:t>
            </a:r>
            <a:r>
              <a:rPr lang="ru-RU" dirty="0" err="1" smtClean="0"/>
              <a:t>ерь</a:t>
            </a:r>
            <a:r>
              <a:rPr lang="ru-RU" dirty="0" smtClean="0"/>
              <a:t>») первоначально обозначали так называемые редуцированные гласные, близкие к [</a:t>
            </a:r>
            <a:r>
              <a:rPr lang="ru-RU" b="1" i="1" dirty="0" smtClean="0"/>
              <a:t>о</a:t>
            </a:r>
            <a:r>
              <a:rPr lang="ru-RU" dirty="0" smtClean="0"/>
              <a:t>] и [</a:t>
            </a:r>
            <a:r>
              <a:rPr lang="ru-RU" b="1" i="1" dirty="0" smtClean="0"/>
              <a:t>е</a:t>
            </a:r>
            <a:r>
              <a:rPr lang="ru-RU" dirty="0" smtClean="0"/>
              <a:t>]: </a:t>
            </a:r>
            <a:r>
              <a:rPr lang="ru-RU" i="1" dirty="0" err="1" smtClean="0"/>
              <a:t>сънъ</a:t>
            </a:r>
            <a:r>
              <a:rPr lang="ru-RU" i="1" dirty="0" smtClean="0"/>
              <a:t>, </a:t>
            </a:r>
            <a:r>
              <a:rPr lang="ru-RU" i="1" dirty="0" err="1" smtClean="0"/>
              <a:t>дьнь</a:t>
            </a:r>
            <a:r>
              <a:rPr lang="ru-RU" b="1" dirty="0" smtClean="0"/>
              <a:t> </a:t>
            </a:r>
            <a:r>
              <a:rPr lang="ru-RU" dirty="0" smtClean="0"/>
              <a:t>(оба слова были двусложными). Примерно в XII в. редуцированные звуки в русском языке перестали существовать, исчезли вообще или перешли в гласные [о] и [е]: </a:t>
            </a:r>
            <a:r>
              <a:rPr lang="ru-RU" i="1" dirty="0" smtClean="0"/>
              <a:t>сон, день</a:t>
            </a:r>
            <a:r>
              <a:rPr lang="ru-RU" dirty="0" smtClean="0"/>
              <a:t>. Но буквы </a:t>
            </a:r>
            <a:r>
              <a:rPr lang="ru-RU" b="1" i="1" dirty="0" err="1" smtClean="0"/>
              <a:t>ъ</a:t>
            </a:r>
            <a:r>
              <a:rPr lang="ru-RU" dirty="0" smtClean="0"/>
              <a:t> и </a:t>
            </a:r>
            <a:r>
              <a:rPr lang="ru-RU" b="1" i="1" dirty="0" err="1" smtClean="0"/>
              <a:t>ь</a:t>
            </a:r>
            <a:r>
              <a:rPr lang="ru-RU" dirty="0" smtClean="0"/>
              <a:t> не исчезли из алфавита, как юсы, они стали употребляться уже в другом значении: буква </a:t>
            </a:r>
            <a:r>
              <a:rPr lang="ru-RU" b="1" i="1" dirty="0" err="1" smtClean="0"/>
              <a:t>ь</a:t>
            </a:r>
            <a:r>
              <a:rPr lang="ru-RU" dirty="0" smtClean="0"/>
              <a:t> стала разделительным знаком </a:t>
            </a:r>
            <a:r>
              <a:rPr lang="ru-RU" i="1" dirty="0" smtClean="0"/>
              <a:t>(вьюга)</a:t>
            </a:r>
            <a:r>
              <a:rPr lang="ru-RU" dirty="0" smtClean="0"/>
              <a:t> и знаком мягкости </a:t>
            </a:r>
            <a:r>
              <a:rPr lang="ru-RU" i="1" dirty="0" smtClean="0"/>
              <a:t>(день, письмо),</a:t>
            </a:r>
            <a:r>
              <a:rPr lang="ru-RU" dirty="0" smtClean="0"/>
              <a:t> а </a:t>
            </a:r>
            <a:r>
              <a:rPr lang="ru-RU" b="1" i="1" dirty="0" err="1" smtClean="0"/>
              <a:t>ъ</a:t>
            </a:r>
            <a:r>
              <a:rPr lang="ru-RU" dirty="0" smtClean="0"/>
              <a:t> стал разделительным знаком </a:t>
            </a:r>
            <a:r>
              <a:rPr lang="ru-RU" i="1" dirty="0" smtClean="0"/>
              <a:t>(въехал)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Обозначение цифр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старину на Руси буквы обозначали еще и цифры. Для указания того, что буквенный знак является не буквой, а цифрой, сверху над ним ставился специальный знак, называемый «титло». Вот, например: как записывались первые девять чисел</a:t>
            </a:r>
            <a:endParaRPr lang="ru-RU" dirty="0"/>
          </a:p>
        </p:txBody>
      </p:sp>
      <p:pic>
        <p:nvPicPr>
          <p:cNvPr id="4" name="Рисунок 3" descr="вед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4786322"/>
            <a:ext cx="3959906" cy="78581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72547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Десятки обозначались так</a:t>
            </a:r>
            <a:endParaRPr lang="ru-RU" sz="3200" b="1" i="1" dirty="0"/>
          </a:p>
        </p:txBody>
      </p:sp>
      <p:pic>
        <p:nvPicPr>
          <p:cNvPr id="4" name="Содержимое 3" descr="деятки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2021" y="857232"/>
            <a:ext cx="4941979" cy="928694"/>
          </a:xfrm>
        </p:spPr>
      </p:pic>
      <p:sp>
        <p:nvSpPr>
          <p:cNvPr id="5" name="TextBox 4"/>
          <p:cNvSpPr txBox="1"/>
          <p:nvPr/>
        </p:nvSpPr>
        <p:spPr>
          <a:xfrm>
            <a:off x="357158" y="164305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Сотни так</a:t>
            </a:r>
            <a:endParaRPr lang="ru-RU" sz="3200" b="1" i="1" dirty="0"/>
          </a:p>
        </p:txBody>
      </p:sp>
      <p:pic>
        <p:nvPicPr>
          <p:cNvPr id="6" name="Рисунок 5" descr="сотн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785926"/>
            <a:ext cx="4495321" cy="700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2571744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Тысячи обозначались теми же буквами с «титлами», что и первые девять цифр, но у них слева ставили знак , например:</a:t>
            </a:r>
          </a:p>
          <a:p>
            <a:endParaRPr lang="ru-RU" sz="2800" b="1" i="1" dirty="0"/>
          </a:p>
        </p:txBody>
      </p:sp>
      <p:pic>
        <p:nvPicPr>
          <p:cNvPr id="8" name="Рисунок 7" descr="10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929066"/>
            <a:ext cx="5047950" cy="7096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b="1" i="1" dirty="0" smtClean="0"/>
              <a:t>Десятки тысяч назывались «тьмы», их обозначали, обводя знаки единиц кружками, например, числа 10 000, 20 000, 50 000, соответственно, записывались следующим образом: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тьм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857496"/>
            <a:ext cx="4485436" cy="1333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457200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Отсюда и произошло название тьма народу, т.е. очень много народу.</a:t>
            </a:r>
            <a:endParaRPr lang="ru-RU" sz="28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Задания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Используя таблицы, установите числовое значение букв:</a:t>
            </a:r>
            <a:endParaRPr lang="ru-RU" dirty="0"/>
          </a:p>
        </p:txBody>
      </p:sp>
      <p:pic>
        <p:nvPicPr>
          <p:cNvPr id="4" name="Рисунок 3" descr="задание на числ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714620"/>
            <a:ext cx="6990161" cy="5048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342900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 теперь запишите следующие числа </a:t>
            </a:r>
            <a:r>
              <a:rPr lang="ru-RU" sz="2800" dirty="0" err="1" smtClean="0"/>
              <a:t>по-древнерусски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7, 12, 24, 52, 100, 245, 539.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400552" cy="5840435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Последовав мудрому совету пословицы, отправимся в интересное путешествие в далекое прошлое, ведь история нашего алфавита насчитывает более 1000 лет и хранит немало тайн.</a:t>
            </a:r>
          </a:p>
          <a:p>
            <a:r>
              <a:rPr lang="ru-RU" dirty="0" smtClean="0"/>
              <a:t>И первое открытие, которое мы делаем, познакомившись с ранними славянскими памятниками письменности, состоит в том, что они написаны не одной, а двумя азбуками. Одна из них называется </a:t>
            </a:r>
            <a:r>
              <a:rPr lang="ru-RU" b="1" dirty="0" smtClean="0"/>
              <a:t>глаголицей,</a:t>
            </a:r>
            <a:r>
              <a:rPr lang="ru-RU" dirty="0" smtClean="0"/>
              <a:t> другая – </a:t>
            </a:r>
            <a:r>
              <a:rPr lang="ru-RU" b="1" dirty="0" smtClean="0"/>
              <a:t>кириллицей.</a:t>
            </a:r>
            <a:r>
              <a:rPr lang="ru-RU" dirty="0" smtClean="0"/>
              <a:t> Название глаголицы происходит от славянского слова </a:t>
            </a:r>
            <a:r>
              <a:rPr lang="ru-RU" i="1" dirty="0" err="1" smtClean="0"/>
              <a:t>глаголати</a:t>
            </a:r>
            <a:r>
              <a:rPr lang="ru-RU" dirty="0" smtClean="0"/>
              <a:t> – «говорить». Кириллица была названа по имени одного из братьев – составителей славянского алфавита – Кирилла. </a:t>
            </a:r>
          </a:p>
          <a:p>
            <a:r>
              <a:rPr lang="ru-RU" dirty="0" smtClean="0"/>
              <a:t>Азбуки эти имели, в общем, один состав, тот же порядок букв, но сильно отличались начертанием букв.</a:t>
            </a:r>
          </a:p>
          <a:p>
            <a:r>
              <a:rPr lang="ru-RU" dirty="0" smtClean="0"/>
              <a:t>До сих пор точно не установлено, какую именно азбуку создали Кирилл и </a:t>
            </a:r>
            <a:r>
              <a:rPr lang="ru-RU" dirty="0" err="1" smtClean="0"/>
              <a:t>Мефодий</a:t>
            </a:r>
            <a:r>
              <a:rPr lang="ru-RU" dirty="0" smtClean="0"/>
              <a:t> – глаголицу или кириллицу. Многие ученые считают, что азбука, созданная </a:t>
            </a:r>
            <a:r>
              <a:rPr lang="ru-RU" dirty="0" err="1" smtClean="0"/>
              <a:t>Солунскими</a:t>
            </a:r>
            <a:r>
              <a:rPr lang="ru-RU" dirty="0" smtClean="0"/>
              <a:t> братьями, была глаголицей, более похожей на греческое письмо.</a:t>
            </a:r>
          </a:p>
          <a:p>
            <a:r>
              <a:rPr lang="ru-RU" dirty="0" smtClean="0"/>
              <a:t>По вопросу о том, какую славянскую азбуку создал Кирилл и когда и как возникла вторая азбука, существует большая литература и </a:t>
            </a:r>
            <a:r>
              <a:rPr lang="ru-RU" dirty="0" err="1" smtClean="0"/>
              <a:t>множест-во</a:t>
            </a:r>
            <a:r>
              <a:rPr lang="ru-RU" dirty="0" smtClean="0"/>
              <a:t> гипотез. Мы советуем заглянуть в книгу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ирилл и Мефодий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857232"/>
            <a:ext cx="2967425" cy="428628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757742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Названия старых букв сохранились в следующих выражениях: </a:t>
            </a:r>
            <a:r>
              <a:rPr lang="ru-RU" i="1" dirty="0" smtClean="0"/>
              <a:t>прописать ижицу, ходить гоголем, стоять фертом</a:t>
            </a:r>
            <a:r>
              <a:rPr lang="ru-RU" dirty="0" smtClean="0"/>
              <a:t>. Пользуясь словарем, узнайте значение этих выражений.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фер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214290"/>
            <a:ext cx="1533525" cy="2266950"/>
          </a:xfrm>
          <a:prstGeom prst="rect">
            <a:avLst/>
          </a:prstGeom>
        </p:spPr>
      </p:pic>
      <p:pic>
        <p:nvPicPr>
          <p:cNvPr id="5" name="Рисунок 4" descr="мужик с портфелем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500306"/>
            <a:ext cx="1489241" cy="1404944"/>
          </a:xfrm>
          <a:prstGeom prst="rect">
            <a:avLst/>
          </a:prstGeom>
        </p:spPr>
      </p:pic>
      <p:pic>
        <p:nvPicPr>
          <p:cNvPr id="6" name="Рисунок 5" descr="стоп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929066"/>
            <a:ext cx="1709138" cy="159068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Поиграем!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01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65839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40</a:t>
                      </a:r>
                      <a:endParaRPr lang="ru-RU" sz="3200" dirty="0"/>
                    </a:p>
                  </a:txBody>
                  <a:tcPr/>
                </a:tc>
              </a:tr>
              <a:tr h="96583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Буква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3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4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5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</a:tr>
              <a:tr h="96583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Истории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6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7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8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9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</a:tr>
              <a:tr h="96583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Прочитай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0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1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2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3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</a:tr>
              <a:tr h="96583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Понятие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4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5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6" action="ppaction://hlinksldjump"/>
                        </a:rPr>
                        <a:t>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72330" y="5572140"/>
            <a:ext cx="1643074" cy="10001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описаниях поз и мимики человека в прошлом часто использовались древние названия букв славянской азбуки, например: </a:t>
            </a:r>
          </a:p>
          <a:p>
            <a:r>
              <a:rPr lang="ru-RU" dirty="0" smtClean="0"/>
              <a:t>1) У </a:t>
            </a:r>
            <a:r>
              <a:rPr lang="ru-RU" dirty="0" err="1" smtClean="0"/>
              <a:t>нея</a:t>
            </a:r>
            <a:r>
              <a:rPr lang="ru-RU" dirty="0" smtClean="0"/>
              <a:t> ротик фитою. </a:t>
            </a:r>
            <a:r>
              <a:rPr lang="ru-RU" i="1" dirty="0" smtClean="0"/>
              <a:t>(В.И. Даль)</a:t>
            </a:r>
            <a:r>
              <a:rPr lang="ru-RU" dirty="0" smtClean="0"/>
              <a:t> 2) Станет фертом, ноги-то азом распялит. </a:t>
            </a:r>
            <a:r>
              <a:rPr lang="ru-RU" i="1" dirty="0" smtClean="0"/>
              <a:t>(П.И. Мельников-Печерский)</a:t>
            </a:r>
            <a:r>
              <a:rPr lang="ru-RU" dirty="0" smtClean="0"/>
              <a:t> 3) Там я барыней </a:t>
            </a:r>
            <a:r>
              <a:rPr lang="ru-RU" dirty="0" err="1" smtClean="0"/>
              <a:t>пройдуся</a:t>
            </a:r>
            <a:r>
              <a:rPr lang="ru-RU" dirty="0" smtClean="0"/>
              <a:t>, фертом в боки </a:t>
            </a:r>
            <a:r>
              <a:rPr lang="ru-RU" dirty="0" err="1" smtClean="0"/>
              <a:t>подопруся</a:t>
            </a:r>
            <a:r>
              <a:rPr lang="ru-RU" dirty="0" smtClean="0"/>
              <a:t>. </a:t>
            </a:r>
            <a:r>
              <a:rPr lang="ru-RU" i="1" dirty="0" smtClean="0"/>
              <a:t>(Народная песенка о Наполеоне)</a:t>
            </a:r>
            <a:r>
              <a:rPr lang="ru-RU" dirty="0" smtClean="0"/>
              <a:t> 4) У Ивана Ивановича большие выразительные глаза табачного цвета и рот несколько похож на букву ижицу. </a:t>
            </a:r>
            <a:r>
              <a:rPr lang="ru-RU" i="1" dirty="0" smtClean="0"/>
              <a:t>(Н.В. Гоголь)</a:t>
            </a:r>
            <a:endParaRPr lang="ru-RU" dirty="0" smtClean="0"/>
          </a:p>
          <a:p>
            <a:r>
              <a:rPr lang="ru-RU" dirty="0" smtClean="0"/>
              <a:t>Названия каких букв встречаются в данных предложениях? Какие звуки они обозначали? Напишите эти буквы. Каких из них нет в современном алфавите и почему?</a:t>
            </a:r>
          </a:p>
          <a:p>
            <a:endParaRPr lang="ru-RU" dirty="0"/>
          </a:p>
        </p:txBody>
      </p:sp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8143900" y="5857892"/>
            <a:ext cx="685226" cy="685226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Буква 40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«Фита» – </a:t>
            </a:r>
            <a:r>
              <a:rPr lang="ru-RU" dirty="0" err="1" smtClean="0"/>
              <a:t>f</a:t>
            </a:r>
            <a:r>
              <a:rPr lang="ru-RU" dirty="0" smtClean="0"/>
              <a:t>, звуковое значение – [</a:t>
            </a:r>
            <a:r>
              <a:rPr lang="ru-RU" dirty="0" err="1" smtClean="0"/>
              <a:t>ф</a:t>
            </a:r>
            <a:r>
              <a:rPr lang="ru-RU" dirty="0" smtClean="0"/>
              <a:t>]; «ферт» – </a:t>
            </a:r>
            <a:r>
              <a:rPr lang="ru-RU" b="1" dirty="0" err="1" smtClean="0"/>
              <a:t>ф</a:t>
            </a:r>
            <a:r>
              <a:rPr lang="ru-RU" dirty="0" smtClean="0"/>
              <a:t> , звуковое значение [</a:t>
            </a:r>
            <a:r>
              <a:rPr lang="ru-RU" dirty="0" err="1" smtClean="0"/>
              <a:t>ф</a:t>
            </a:r>
            <a:r>
              <a:rPr lang="ru-RU" dirty="0" smtClean="0"/>
              <a:t>]; «аз» – </a:t>
            </a:r>
            <a:r>
              <a:rPr lang="ru-RU" b="1" dirty="0" smtClean="0"/>
              <a:t>а</a:t>
            </a:r>
            <a:r>
              <a:rPr lang="ru-RU" dirty="0" smtClean="0"/>
              <a:t> [</a:t>
            </a:r>
            <a:r>
              <a:rPr lang="ru-RU" dirty="0" err="1" smtClean="0"/>
              <a:t>а</a:t>
            </a:r>
            <a:r>
              <a:rPr lang="ru-RU" dirty="0" smtClean="0"/>
              <a:t>]; «ижица» – </a:t>
            </a:r>
            <a:r>
              <a:rPr lang="ru-RU" dirty="0" err="1" smtClean="0"/>
              <a:t>v</a:t>
            </a:r>
            <a:r>
              <a:rPr lang="ru-RU" dirty="0" smtClean="0"/>
              <a:t> [и].</a:t>
            </a:r>
          </a:p>
          <a:p>
            <a:r>
              <a:rPr lang="ru-RU" dirty="0" smtClean="0"/>
              <a:t>В современном алфавите нет букв «фита» и «ижица», так как они обозначали те же гласные звуки, что и буквы «ферт» </a:t>
            </a:r>
            <a:r>
              <a:rPr lang="ru-RU" i="1" dirty="0" smtClean="0"/>
              <a:t>(</a:t>
            </a:r>
            <a:r>
              <a:rPr lang="ru-RU" b="1" i="1" dirty="0" err="1" smtClean="0"/>
              <a:t>ф</a:t>
            </a:r>
            <a:r>
              <a:rPr lang="ru-RU" i="1" dirty="0" smtClean="0"/>
              <a:t>)</a:t>
            </a:r>
            <a:r>
              <a:rPr lang="ru-RU" dirty="0" smtClean="0"/>
              <a:t> и «иже» </a:t>
            </a:r>
            <a:r>
              <a:rPr lang="ru-RU" i="1" dirty="0" smtClean="0"/>
              <a:t>(</a:t>
            </a:r>
            <a:r>
              <a:rPr lang="ru-RU" b="1" i="1" dirty="0" smtClean="0"/>
              <a:t>и</a:t>
            </a:r>
            <a:r>
              <a:rPr lang="ru-RU" i="1" dirty="0" smtClean="0"/>
              <a:t>)</a:t>
            </a:r>
            <a:r>
              <a:rPr lang="ru-RU" dirty="0" smtClean="0"/>
              <a:t>, употребляясь в ограниченном числе заимствованных слов.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Истории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Перед вами отрывок из повести Н.С. Лескова «Очарованный странник».</a:t>
            </a:r>
          </a:p>
          <a:p>
            <a:r>
              <a:rPr lang="ru-RU" dirty="0" smtClean="0"/>
              <a:t>Тот покровитель, к которому я насчет карьеры был прислан, в адресный стол справщиком определил, а там у всякого справщика своя буква есть. &lt;…...&gt; Иные буквы есть очень хорошие, как, например, «буки», или «покой», или «</a:t>
            </a:r>
            <a:r>
              <a:rPr lang="ru-RU" dirty="0" err="1" smtClean="0"/>
              <a:t>како</a:t>
            </a:r>
            <a:r>
              <a:rPr lang="ru-RU" dirty="0" smtClean="0"/>
              <a:t>»: много на них </a:t>
            </a:r>
            <a:r>
              <a:rPr lang="ru-RU" dirty="0" err="1" smtClean="0"/>
              <a:t>фамилиев</a:t>
            </a:r>
            <a:r>
              <a:rPr lang="ru-RU" dirty="0" smtClean="0"/>
              <a:t> начинается, и справщику есть доход, а меня поставили на «фиту». Самая ничтожная буква, очень на нее мало пишется, и то еще из тех, кои по всем видам ей принадлежат, все от нее отлынивают и лукавят: кто чуть хочет благородиться, сейчас себя самовластно вместо «фиты» через «ферт» ставит. Ищешь-ищешь его под «фитою» – только пропащая работа, а он под «фертом» себя </a:t>
            </a:r>
            <a:r>
              <a:rPr lang="ru-RU" dirty="0" err="1" smtClean="0"/>
              <a:t>проименовал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Когда и почему «ничтожная буква» была устранена из алфавита?</a:t>
            </a:r>
          </a:p>
          <a:p>
            <a:endParaRPr lang="ru-RU" dirty="0"/>
          </a:p>
        </p:txBody>
      </p:sp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8143900" y="5857892"/>
            <a:ext cx="685226" cy="685226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Истории 40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«Фита» дважды устранялась из алфавита (после первой, петровской реформы 1708 года она вернулась в алфавит и дожила до реформы 1918 года, после которой исчезла окончательно), так как из двух букв, обозначающих один и тот же согласный [</a:t>
            </a:r>
            <a:r>
              <a:rPr lang="ru-RU" dirty="0" err="1" smtClean="0"/>
              <a:t>ф</a:t>
            </a:r>
            <a:r>
              <a:rPr lang="ru-RU" dirty="0" smtClean="0"/>
              <a:t>], должна была остаться только одна.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фита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28604"/>
            <a:ext cx="892634" cy="78105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повести А.П. Чехова «Три года» читаем:</a:t>
            </a:r>
          </a:p>
          <a:p>
            <a:r>
              <a:rPr lang="ru-RU" dirty="0" smtClean="0"/>
              <a:t>– Твердо, веди, аз! – слышалось со всех сторон (буквами в амбаре обозначались цены и номера товаров). – </a:t>
            </a:r>
            <a:r>
              <a:rPr lang="ru-RU" dirty="0" err="1" smtClean="0"/>
              <a:t>Рцы</a:t>
            </a:r>
            <a:r>
              <a:rPr lang="ru-RU" dirty="0" smtClean="0"/>
              <a:t>, иже, твердо!</a:t>
            </a:r>
          </a:p>
          <a:p>
            <a:r>
              <a:rPr lang="ru-RU" dirty="0" smtClean="0"/>
              <a:t>Напишите буквы, названные в данном отрывке. Что должен был крикнуть приказчик, чтобы назвать товар, обозначенный буквами </a:t>
            </a:r>
            <a:r>
              <a:rPr lang="ru-RU" b="1" i="1" dirty="0" smtClean="0"/>
              <a:t>с</a:t>
            </a:r>
            <a:r>
              <a:rPr lang="ru-RU" dirty="0" smtClean="0"/>
              <a:t>, </a:t>
            </a:r>
            <a:r>
              <a:rPr lang="ru-RU" b="1" i="1" dirty="0" smtClean="0"/>
              <a:t>г</a:t>
            </a:r>
            <a:r>
              <a:rPr lang="ru-RU" dirty="0" smtClean="0"/>
              <a:t>, </a:t>
            </a:r>
            <a:r>
              <a:rPr lang="ru-RU" b="1" i="1" dirty="0" smtClean="0"/>
              <a:t>л;</a:t>
            </a:r>
            <a:r>
              <a:rPr lang="ru-RU" dirty="0" smtClean="0"/>
              <a:t> </a:t>
            </a:r>
            <a:r>
              <a:rPr lang="ru-RU" b="1" i="1" dirty="0" smtClean="0"/>
              <a:t>м</a:t>
            </a:r>
            <a:r>
              <a:rPr lang="ru-RU" dirty="0" smtClean="0"/>
              <a:t>, </a:t>
            </a:r>
            <a:r>
              <a:rPr lang="ru-RU" b="1" i="1" dirty="0" smtClean="0"/>
              <a:t>б</a:t>
            </a:r>
            <a:r>
              <a:rPr lang="ru-RU" dirty="0" smtClean="0"/>
              <a:t>, </a:t>
            </a:r>
            <a:r>
              <a:rPr lang="ru-RU" b="1" i="1" dirty="0" err="1" smtClean="0"/>
              <a:t>д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pic>
        <p:nvPicPr>
          <p:cNvPr id="4" name="Рисунок 3" descr="Чех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285728"/>
            <a:ext cx="2143120" cy="2571744"/>
          </a:xfrm>
          <a:prstGeom prst="rect">
            <a:avLst/>
          </a:prstGeom>
        </p:spPr>
      </p:pic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8143900" y="5857892"/>
            <a:ext cx="685226" cy="685226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Прочитай 30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Т, В, А, Р, И, Т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Чтобы назвать товар, обозначенный буквами </a:t>
            </a:r>
            <a:r>
              <a:rPr lang="ru-RU" b="1" i="1" dirty="0" smtClean="0"/>
              <a:t>с, г, л</a:t>
            </a:r>
            <a:r>
              <a:rPr lang="ru-RU" dirty="0" smtClean="0"/>
              <a:t>, приказчик должен был крикнуть: «</a:t>
            </a:r>
            <a:r>
              <a:rPr lang="ru-RU" i="1" dirty="0" smtClean="0"/>
              <a:t>Слово, глаголь, люди!» –</a:t>
            </a:r>
            <a:r>
              <a:rPr lang="ru-RU" dirty="0" smtClean="0"/>
              <a:t> а для обозначения товара </a:t>
            </a:r>
            <a:r>
              <a:rPr lang="ru-RU" b="1" i="1" dirty="0" smtClean="0"/>
              <a:t>м, б, </a:t>
            </a:r>
            <a:r>
              <a:rPr lang="ru-RU" b="1" i="1" dirty="0" err="1" smtClean="0"/>
              <a:t>д</a:t>
            </a:r>
            <a:r>
              <a:rPr lang="ru-RU" b="1" i="1" dirty="0" smtClean="0"/>
              <a:t> </a:t>
            </a:r>
            <a:r>
              <a:rPr lang="ru-RU" i="1" dirty="0" smtClean="0"/>
              <a:t>– «Мыслете, буки, добро!».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Кустодиев Купец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9398" y="1600200"/>
            <a:ext cx="369620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58148" y="35716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Какое слово читает постигающая азы грамоты Пелагея Ниловна – главная героиня романа А.М. Горького «Мать»? </a:t>
            </a:r>
          </a:p>
          <a:p>
            <a:pPr>
              <a:buNone/>
            </a:pPr>
            <a:r>
              <a:rPr lang="ru-RU" dirty="0" smtClean="0"/>
              <a:t>«И снова она, то закрывая глаза, то открывая их, шептала:</a:t>
            </a:r>
          </a:p>
          <a:p>
            <a:pPr>
              <a:buNone/>
            </a:pPr>
            <a:r>
              <a:rPr lang="ru-RU" i="1" dirty="0" smtClean="0"/>
              <a:t>Живете, иже – </a:t>
            </a:r>
            <a:r>
              <a:rPr lang="ru-RU" i="1" dirty="0" err="1" smtClean="0"/>
              <a:t>жи</a:t>
            </a:r>
            <a:r>
              <a:rPr lang="ru-RU" i="1" dirty="0" smtClean="0"/>
              <a:t>, земля, наш.»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714752"/>
            <a:ext cx="4038600" cy="24114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Ниловна читает слово </a:t>
            </a:r>
            <a:r>
              <a:rPr lang="ru-RU" i="1" dirty="0" smtClean="0"/>
              <a:t>жизнь</a:t>
            </a:r>
            <a:r>
              <a:rPr lang="ru-RU" dirty="0" smtClean="0"/>
              <a:t>. «Живете» – название буквы </a:t>
            </a:r>
            <a:r>
              <a:rPr lang="ru-RU" b="1" dirty="0" smtClean="0"/>
              <a:t>ж</a:t>
            </a:r>
            <a:r>
              <a:rPr lang="ru-RU" dirty="0" smtClean="0"/>
              <a:t>, «иже» – </a:t>
            </a:r>
            <a:r>
              <a:rPr lang="ru-RU" b="1" dirty="0" smtClean="0"/>
              <a:t>и</a:t>
            </a:r>
            <a:r>
              <a:rPr lang="ru-RU" dirty="0" smtClean="0"/>
              <a:t>, «земля» – </a:t>
            </a:r>
            <a:r>
              <a:rPr lang="ru-RU" b="1" dirty="0" err="1" smtClean="0"/>
              <a:t>з</a:t>
            </a:r>
            <a:r>
              <a:rPr lang="ru-RU" dirty="0" smtClean="0"/>
              <a:t>, «наш» – </a:t>
            </a:r>
            <a:r>
              <a:rPr lang="ru-RU" b="1" dirty="0" smtClean="0"/>
              <a:t>н</a:t>
            </a:r>
            <a:r>
              <a:rPr lang="ru-RU" dirty="0" smtClean="0"/>
              <a:t>. Не названа только буква </a:t>
            </a:r>
            <a:r>
              <a:rPr lang="ru-RU" b="1" dirty="0" err="1" smtClean="0"/>
              <a:t>ь</a:t>
            </a:r>
            <a:r>
              <a:rPr lang="ru-RU" dirty="0" smtClean="0"/>
              <a:t> – «</a:t>
            </a:r>
            <a:r>
              <a:rPr lang="ru-RU" dirty="0" err="1" smtClean="0"/>
              <a:t>ерь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" name="Рисунок 6" descr="Горький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252534"/>
            <a:ext cx="1442658" cy="214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30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Определите значение выделенных слов – терминов, которые употреблены А.С. Пушкиным для описания рукописных русских текстов. </a:t>
            </a:r>
          </a:p>
          <a:p>
            <a:r>
              <a:rPr lang="ru-RU" dirty="0" smtClean="0"/>
              <a:t>1) Первые 20 частей исписано старинным почерком </a:t>
            </a:r>
            <a:r>
              <a:rPr lang="ru-RU" b="1" dirty="0" smtClean="0"/>
              <a:t>с титлами </a:t>
            </a:r>
            <a:r>
              <a:rPr lang="ru-RU" dirty="0" smtClean="0"/>
              <a:t>&lt;...…&gt;. Остальные 35 частей писаны разными почерками, большей частью так называемым </a:t>
            </a:r>
            <a:r>
              <a:rPr lang="ru-RU" i="1" dirty="0" err="1" smtClean="0"/>
              <a:t>лавочничьим</a:t>
            </a:r>
            <a:r>
              <a:rPr lang="ru-RU" dirty="0" smtClean="0"/>
              <a:t> </a:t>
            </a:r>
            <a:r>
              <a:rPr lang="ru-RU" b="1" dirty="0" smtClean="0"/>
              <a:t>с титлами и без </a:t>
            </a:r>
            <a:r>
              <a:rPr lang="ru-RU" b="1" dirty="0" err="1" smtClean="0"/>
              <a:t>титлов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i="1" dirty="0" smtClean="0"/>
              <a:t>(История села </a:t>
            </a:r>
            <a:r>
              <a:rPr lang="ru-RU" i="1" dirty="0" err="1" smtClean="0"/>
              <a:t>Горюхина</a:t>
            </a:r>
            <a:r>
              <a:rPr lang="ru-RU" i="1" dirty="0" smtClean="0"/>
              <a:t>)</a:t>
            </a:r>
            <a:r>
              <a:rPr lang="ru-RU" dirty="0" smtClean="0"/>
              <a:t> 2) Рукопись сгорела в 1812 году. Знатоки, видевшие ее, сказывают, что почерк ее был </a:t>
            </a:r>
            <a:r>
              <a:rPr lang="ru-RU" b="1" dirty="0" smtClean="0"/>
              <a:t>полуустав &lt;</a:t>
            </a:r>
            <a:r>
              <a:rPr lang="ru-RU" i="1" dirty="0" smtClean="0"/>
              <a:t>…...&gt;.</a:t>
            </a:r>
            <a:r>
              <a:rPr lang="ru-RU" dirty="0" smtClean="0"/>
              <a:t> (</a:t>
            </a:r>
            <a:r>
              <a:rPr lang="ru-RU" i="1" dirty="0" smtClean="0"/>
              <a:t>Статья о «Слове о полку Игореве»)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Управляющая кнопка: сведения 6">
            <a:hlinkClick r:id="rId2" action="ppaction://hlinksldjump" highlightClick="1"/>
          </p:cNvPr>
          <p:cNvSpPr/>
          <p:nvPr/>
        </p:nvSpPr>
        <p:spPr>
          <a:xfrm>
            <a:off x="8143900" y="5857892"/>
            <a:ext cx="685226" cy="685226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Сравните буквы двух азбук. Какая из них, по вашему мнению, легла в основу современного русского алфавита?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Содержимое 5" descr="Алфавит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4043395" cy="4004355"/>
          </a:xfrm>
        </p:spPr>
      </p:pic>
      <p:pic>
        <p:nvPicPr>
          <p:cNvPr id="7" name="Содержимое 6" descr="Глаголиц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538" y="1600200"/>
            <a:ext cx="3821924" cy="4525963"/>
          </a:xfrm>
        </p:spPr>
      </p:pic>
      <p:sp>
        <p:nvSpPr>
          <p:cNvPr id="5" name="TextBox 4"/>
          <p:cNvSpPr txBox="1"/>
          <p:nvPr/>
        </p:nvSpPr>
        <p:spPr>
          <a:xfrm>
            <a:off x="428596" y="614364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Как вы думаете, от какого слова произошло название «глаголица»?</a:t>
            </a:r>
            <a:endParaRPr lang="ru-RU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Полуустав</a:t>
            </a:r>
            <a:r>
              <a:rPr lang="ru-RU" dirty="0" smtClean="0"/>
              <a:t> (в устаревшей орфографии – дефисное написание</a:t>
            </a:r>
            <a:r>
              <a:rPr lang="ru-RU" i="1" dirty="0" smtClean="0"/>
              <a:t> </a:t>
            </a:r>
            <a:r>
              <a:rPr lang="ru-RU" i="1" dirty="0" err="1" smtClean="0"/>
              <a:t>полу-устав</a:t>
            </a:r>
            <a:r>
              <a:rPr lang="ru-RU" dirty="0" smtClean="0"/>
              <a:t>) – один из типов рукописного почерка (см. п. 45), который господствовал в XIV–XV вв., сменяясь постепенно более неразборчивой </a:t>
            </a:r>
            <a:r>
              <a:rPr lang="ru-RU" i="1" dirty="0" smtClean="0"/>
              <a:t>скорописью</a:t>
            </a:r>
            <a:r>
              <a:rPr lang="ru-RU" dirty="0" smtClean="0"/>
              <a:t>, которая и названа в тексте А.С. Пушкина </a:t>
            </a:r>
            <a:r>
              <a:rPr lang="ru-RU" i="1" dirty="0" err="1" smtClean="0"/>
              <a:t>лавочничьим</a:t>
            </a:r>
            <a:r>
              <a:rPr lang="ru-RU" i="1" dirty="0" smtClean="0"/>
              <a:t> письмом</a:t>
            </a:r>
            <a:r>
              <a:rPr lang="ru-RU" dirty="0" smtClean="0"/>
              <a:t> (письмо «лавочников» – торговцев, ремесленников, городского люда XVI–XVII веков).</a:t>
            </a:r>
          </a:p>
          <a:p>
            <a:r>
              <a:rPr lang="ru-RU" b="1" i="1" dirty="0" smtClean="0"/>
              <a:t>Титла – </a:t>
            </a:r>
            <a:r>
              <a:rPr lang="ru-RU" dirty="0" smtClean="0"/>
              <a:t>надстрочный знак, который использовался для обозначения цифр или для сокращения слов</a:t>
            </a:r>
            <a:endParaRPr lang="ru-RU" b="1" i="1" dirty="0" smtClean="0"/>
          </a:p>
          <a:p>
            <a:endParaRPr lang="ru-RU" dirty="0"/>
          </a:p>
        </p:txBody>
      </p:sp>
      <p:pic>
        <p:nvPicPr>
          <p:cNvPr id="4" name="Рисунок 3" descr="автопортрет 182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49" y="1714488"/>
            <a:ext cx="2476519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5"/>
            <a:ext cx="8229600" cy="1143008"/>
          </a:xfrm>
        </p:spPr>
        <p:txBody>
          <a:bodyPr/>
          <a:lstStyle/>
          <a:p>
            <a:pPr algn="ctr"/>
            <a:r>
              <a:rPr lang="ru-RU" b="1" i="1" dirty="0" smtClean="0"/>
              <a:t>Откуда произошло выражение «красная строка»?</a:t>
            </a:r>
            <a:endParaRPr lang="ru-RU" b="1" i="1" dirty="0"/>
          </a:p>
        </p:txBody>
      </p:sp>
      <p:pic>
        <p:nvPicPr>
          <p:cNvPr id="4" name="Рисунок 3" descr="букв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571612"/>
            <a:ext cx="4000528" cy="2286016"/>
          </a:xfrm>
          <a:prstGeom prst="rect">
            <a:avLst/>
          </a:prstGeom>
        </p:spPr>
      </p:pic>
      <p:sp>
        <p:nvSpPr>
          <p:cNvPr id="5" name="Управляющая кнопка: сведения 4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685226" cy="685226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86058"/>
            <a:ext cx="4071966" cy="2554287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Красная строка</a:t>
            </a:r>
            <a:r>
              <a:rPr lang="ru-RU" b="1" dirty="0" smtClean="0"/>
              <a:t> – первая строка какого-либо раздела древнерусского текста, главы или абзаца. 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букв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000528" cy="228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8" y="285728"/>
            <a:ext cx="40719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Эта строка писалась киноварью – краской красного цвета, часто с дополнительными украшениями – заставкой, разрисованными начальными буквами и т.п. Выражение </a:t>
            </a:r>
            <a:r>
              <a:rPr lang="ru-RU" sz="2400" b="1" i="1" dirty="0" smtClean="0"/>
              <a:t>красная строка</a:t>
            </a:r>
            <a:r>
              <a:rPr lang="ru-RU" sz="2400" b="1" dirty="0" smtClean="0"/>
              <a:t> стало фразеологизмом и находится в активном запасе современного русского языка в значении «начало текста или абзаца, отступ слева».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pPr algn="ctr"/>
            <a:r>
              <a:rPr lang="ru-RU" dirty="0" smtClean="0"/>
              <a:t>Что такое устав?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2357430"/>
            <a:ext cx="5715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Устав</a:t>
            </a:r>
            <a:r>
              <a:rPr lang="ru-RU" sz="2400" dirty="0" smtClean="0"/>
              <a:t>, или уставное письмо, – наиболее древний тип почерка в русской рукописной традиции, он представляет собой каллиграфически правильное кириллическое письмо (крупные прямостоячие буквы с равными промежутками между ними), которым оформлялись церковно-славянские книги XI–XIII вв.</a:t>
            </a:r>
            <a:endParaRPr lang="ru-RU" sz="2400" dirty="0"/>
          </a:p>
        </p:txBody>
      </p:sp>
      <p:pic>
        <p:nvPicPr>
          <p:cNvPr id="5" name="Рисунок 4" descr="Книг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2252667" cy="359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038600" cy="12572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такое полуустав?</a:t>
            </a:r>
            <a:endParaRPr lang="ru-RU" sz="3600" dirty="0"/>
          </a:p>
        </p:txBody>
      </p:sp>
      <p:pic>
        <p:nvPicPr>
          <p:cNvPr id="7" name="Содержимое 6" descr="Домострой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3636" y="285728"/>
            <a:ext cx="2472524" cy="413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500306"/>
            <a:ext cx="5572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Устав постепенно вытесняется </a:t>
            </a:r>
            <a:r>
              <a:rPr lang="ru-RU" sz="2400" b="1" i="1" dirty="0" smtClean="0"/>
              <a:t>полууставом</a:t>
            </a:r>
            <a:r>
              <a:rPr lang="ru-RU" sz="2400" dirty="0" smtClean="0"/>
              <a:t> (этот тип письма XIV–XV вв. характеризуется меньшей геометрической правильностью букв и промежутков между ними, меньшими размерами букв, а в конце периода – появлением наклона и соединений букв),</a:t>
            </a:r>
          </a:p>
          <a:p>
            <a:endParaRPr lang="ru-RU" sz="2400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Истории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785818"/>
          </a:xfrm>
        </p:spPr>
        <p:txBody>
          <a:bodyPr/>
          <a:lstStyle/>
          <a:p>
            <a:r>
              <a:rPr lang="ru-RU" dirty="0" smtClean="0"/>
              <a:t>Какие две азбуки были у древних славян?</a:t>
            </a:r>
            <a:endParaRPr lang="ru-RU" dirty="0"/>
          </a:p>
        </p:txBody>
      </p:sp>
      <p:pic>
        <p:nvPicPr>
          <p:cNvPr id="4" name="Содержимое 6" descr="Глагол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928802"/>
            <a:ext cx="2863454" cy="3390933"/>
          </a:xfrm>
          <a:prstGeom prst="rect">
            <a:avLst/>
          </a:prstGeom>
        </p:spPr>
      </p:pic>
      <p:pic>
        <p:nvPicPr>
          <p:cNvPr id="5" name="Содержимое 5" descr="Алфавит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000240"/>
            <a:ext cx="3101783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5429264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Глаголица и кириллица</a:t>
            </a:r>
            <a:endParaRPr lang="ru-RU" sz="3200" b="1" i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r>
              <a:rPr lang="ru-RU" dirty="0" smtClean="0"/>
              <a:t>Какие фразеологизмы с буквой АЗ вы знаете?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3214686"/>
            <a:ext cx="3500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 аза до ижицы</a:t>
            </a:r>
          </a:p>
          <a:p>
            <a:r>
              <a:rPr lang="ru-RU" sz="2800" dirty="0" smtClean="0"/>
              <a:t>Сам ни аза в глаза, а людей ижицей тычет</a:t>
            </a:r>
          </a:p>
          <a:p>
            <a:r>
              <a:rPr lang="ru-RU" sz="2800" dirty="0" smtClean="0"/>
              <a:t>Сидеть на азах</a:t>
            </a:r>
          </a:p>
          <a:p>
            <a:r>
              <a:rPr lang="ru-RU" sz="2800" dirty="0" smtClean="0"/>
              <a:t>Твердить азы</a:t>
            </a:r>
            <a:endParaRPr lang="ru-RU" sz="2800" b="1" i="1" dirty="0"/>
          </a:p>
        </p:txBody>
      </p:sp>
      <p:pic>
        <p:nvPicPr>
          <p:cNvPr id="5" name="Рисунок 4" descr="аз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71810"/>
            <a:ext cx="3692338" cy="187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/>
          <a:lstStyle/>
          <a:p>
            <a:r>
              <a:rPr lang="ru-RU" dirty="0" smtClean="0"/>
              <a:t>Иногда мы употребляем выражение </a:t>
            </a:r>
            <a:r>
              <a:rPr lang="ru-RU" i="1" dirty="0" smtClean="0"/>
              <a:t>от </a:t>
            </a:r>
            <a:r>
              <a:rPr lang="ru-RU" b="1" i="1" dirty="0" smtClean="0"/>
              <a:t>а</a:t>
            </a:r>
            <a:r>
              <a:rPr lang="ru-RU" i="1" dirty="0" smtClean="0"/>
              <a:t> до </a:t>
            </a:r>
            <a:r>
              <a:rPr lang="ru-RU" b="1" i="1" dirty="0" smtClean="0"/>
              <a:t>я</a:t>
            </a:r>
            <a:r>
              <a:rPr lang="ru-RU" dirty="0" smtClean="0"/>
              <a:t>, что означает «все на свете», «от начала до конца». Почему до 1917 года в этом случае говорили: </a:t>
            </a:r>
            <a:r>
              <a:rPr lang="ru-RU" i="1" dirty="0" smtClean="0"/>
              <a:t>от «аза» до «ижицы»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786322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Ижица была упразднена после революции. Ижица была последней буквой дореволюционного алфавита</a:t>
            </a:r>
            <a:endParaRPr lang="ru-RU" sz="2800" b="1" i="1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Истории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r>
              <a:rPr lang="ru-RU" dirty="0" smtClean="0"/>
              <a:t>Как обозначали цифры наши предки?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928934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Они их обозначали буквами, над которыми ставили знак «титло». Первая буква алфавита «аз» с титлом наверху обозначала не букву, а цифру 1.</a:t>
            </a:r>
            <a:endParaRPr lang="ru-RU" sz="2800" b="1" i="1" dirty="0"/>
          </a:p>
        </p:txBody>
      </p:sp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1714488"/>
            <a:ext cx="476250" cy="533400"/>
          </a:xfrm>
          <a:prstGeom prst="rect">
            <a:avLst/>
          </a:prstGeom>
        </p:spPr>
      </p:pic>
      <p:pic>
        <p:nvPicPr>
          <p:cNvPr id="6" name="Рисунок 5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14554"/>
            <a:ext cx="438150" cy="523875"/>
          </a:xfrm>
          <a:prstGeom prst="rect">
            <a:avLst/>
          </a:prstGeom>
        </p:spPr>
      </p:pic>
      <p:pic>
        <p:nvPicPr>
          <p:cNvPr id="7" name="Рисунок 6" descr="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5072074"/>
            <a:ext cx="476250" cy="571500"/>
          </a:xfrm>
          <a:prstGeom prst="rect">
            <a:avLst/>
          </a:prstGeom>
        </p:spPr>
      </p:pic>
      <p:pic>
        <p:nvPicPr>
          <p:cNvPr id="8" name="Рисунок 7" descr="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4572008"/>
            <a:ext cx="495300" cy="533400"/>
          </a:xfrm>
          <a:prstGeom prst="rect">
            <a:avLst/>
          </a:prstGeom>
        </p:spPr>
      </p:pic>
      <p:pic>
        <p:nvPicPr>
          <p:cNvPr id="9" name="Рисунок 8" descr="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571480"/>
            <a:ext cx="514350" cy="609600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25  -0.046 -0.16651  -0.113 -0.17184  C -0.177 -0.1785  -0.237 -0.11856  -0.241 -0.03197  C -0.246 0.04796  -0.204 0.12255  -0.144 0.12788  C -0.089 0.13188  -0.037 0.08259  -0.033 0.00799  C -0.029 -0.05994  -0.064 -0.12389  -0.115 -0.12921  C -0.162 -0.13321  -0.206 -0.09191  -0.209 -0.02931  C -0.212 0.02664  -0.184 0.08126  -0.142 0.08392  C -0.104 0.08792  -0.068 0.05595  -0.065 0.00533  C -0.063 -0.03996  -0.084 -0.08392  -0.117 -0.08659  C -0.146 -0.08925  -0.175 -0.06527  -0.177 -0.02664  C -0.179 0.00666  -0.164 0.03863  -0.14 0.0413  C -0.12 0.04396  -0.099 0.02931  -0.098 0.00266  C -0.096 -0.01865  -0.104 -0.0413  -0.119 -0.04396  C -0.131 -0.04396  -0.143 -0.03863  -0.145 -0.02398  C -0.146 -0.01465  -0.144 -0.00533  -0.138 -0.00133  C -0.135 0  -0.133 0  -0.13 -0.00133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2  C 0.04 -0.09991  0.045 -0.15186  0.031 -0.15985  C 0.017 -0.16918  -0.01 -0.13188  -0.029 -0.07859  C -0.039 -0.05062  -0.045 -0.02398  -0.047 -0.004  C -0.05 0.01199  -0.051 0.02797  -0.051 0.04662  C -0.051 0.10657  -0.038 0.15586  -0.023 0.15586  C -0.008 0.15586  0.005 0.10657  0.005 0.04662  C 0.005 0.01865  0.002 -0.00799  -0.003 -0.02664  C -0.005 -0.04263  -0.01 -0.05994  -0.016 -0.07726  C -0.036 -0.13188  -0.063 -0.16918  -0.077 -0.15985  C -0.091 -0.15053  -0.086 -0.09991  -0.066 -0.04529  C -0.058 -0.01998  -0.047 0.00133  -0.036 0.01599  C -0.028 0.02931  -0.019 0.0413  -0.007 0.05328  C 0.029 0.09191  0.065 0.10923  0.075 0.09325  C 0.084 0.07726  0.064 0.0333  0.028 -0.004  C 0.013 -0.01998  -0.003 -0.03197  -0.016 -0.03996  C -0.028 -0.04796  -0.043 -0.05462  -0.059 -0.05861  C -0.103 -0.07193  -0.141 -0.06794  -0.144 -0.04662  C -0.148 -0.02664  -0.115 0  -0.071 0.01332  C -0.051 0.01865  -0.032 0.02131  -0.017 0.01998  C -0.004 0.01998  0.01 0.01732  0.025 0.01332  C 0.069 0  0.102 -0.02797  0.098 -0.04796  C 0.095 -0.06794  0.057 -0.07327  0.013 -0.05994  C -0.008 -0.05328  -0.027 -0.04396  -0.04 -0.0333  C -0.051 -0.02531  -0.062 -0.01599  -0.074 -0.004  C -0.109 0.03463  -0.13 0.07726  -0.12 0.09325  C -0.111 0.10923  -0.074 0.09191  -0.039 0.05462  C -0.022 0.03597  -0.008 0.01732  0 0  Z" pathEditMode="relative" ptsTypes="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r>
              <a:rPr lang="ru-RU" dirty="0" smtClean="0"/>
              <a:t>Что значит «Стоять фертом»?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286124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Это значит стоять подбоченившись, гордо, изображая ферт</a:t>
            </a:r>
            <a:endParaRPr lang="ru-RU" sz="3200" b="1" i="1" dirty="0"/>
          </a:p>
        </p:txBody>
      </p:sp>
      <p:pic>
        <p:nvPicPr>
          <p:cNvPr id="5" name="Рисунок 4" descr="фер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428868"/>
            <a:ext cx="2174657" cy="321471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Устав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 известно, славянская письменность была создана Кириллом и </a:t>
            </a:r>
            <a:r>
              <a:rPr lang="ru-RU" dirty="0" err="1" smtClean="0"/>
              <a:t>Мефодием</a:t>
            </a:r>
            <a:r>
              <a:rPr lang="ru-RU" dirty="0" smtClean="0"/>
              <a:t> на базе греческого алфавита, в его «парадной» форме, это так называемый устав, который был дополнен недостающими буквами, – для передачи звуков, отсутствующих в греческом языке; в их числе буквы </a:t>
            </a:r>
            <a:r>
              <a:rPr lang="ru-RU" b="1" i="1" dirty="0" smtClean="0"/>
              <a:t>б, ж, </a:t>
            </a:r>
            <a:r>
              <a:rPr lang="ru-RU" b="1" i="1" dirty="0" err="1" smtClean="0"/>
              <a:t>ш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</a:t>
            </a:r>
            <a:r>
              <a:rPr lang="ru-RU" b="1" i="1" dirty="0" smtClean="0"/>
              <a:t>, ч, </a:t>
            </a:r>
            <a:r>
              <a:rPr lang="ru-RU" b="1" i="1" dirty="0" err="1" smtClean="0"/>
              <a:t>ъ</a:t>
            </a:r>
            <a:r>
              <a:rPr lang="ru-RU" b="1" i="1" dirty="0" smtClean="0"/>
              <a:t>, </a:t>
            </a:r>
            <a:r>
              <a:rPr lang="ru-RU" b="1" i="1" dirty="0" err="1" smtClean="0"/>
              <a:t>ы</a:t>
            </a:r>
            <a:r>
              <a:rPr lang="ru-RU" b="1" i="1" dirty="0" smtClean="0"/>
              <a:t>,   , </a:t>
            </a:r>
            <a:r>
              <a:rPr lang="ru-RU" b="1" i="1" dirty="0" err="1" smtClean="0"/>
              <a:t>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ю</a:t>
            </a:r>
            <a:r>
              <a:rPr lang="ru-RU" b="1" i="1" dirty="0" smtClean="0"/>
              <a:t>,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5286388"/>
            <a:ext cx="285752" cy="176894"/>
          </a:xfrm>
          <a:prstGeom prst="rect">
            <a:avLst/>
          </a:prstGeom>
        </p:spPr>
      </p:pic>
      <p:pic>
        <p:nvPicPr>
          <p:cNvPr id="8" name="Рисунок 7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5286388"/>
            <a:ext cx="346200" cy="214314"/>
          </a:xfrm>
          <a:prstGeom prst="rect">
            <a:avLst/>
          </a:prstGeom>
        </p:spPr>
      </p:pic>
      <p:pic>
        <p:nvPicPr>
          <p:cNvPr id="9" name="Рисунок 8" descr="ять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286388"/>
            <a:ext cx="209551" cy="224519"/>
          </a:xfrm>
          <a:prstGeom prst="rect">
            <a:avLst/>
          </a:prstGeom>
        </p:spPr>
      </p:pic>
      <p:pic>
        <p:nvPicPr>
          <p:cNvPr id="10" name="Рисунок 9" descr="юс большой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5286388"/>
            <a:ext cx="236295" cy="204789"/>
          </a:xfrm>
          <a:prstGeom prst="rect">
            <a:avLst/>
          </a:prstGeom>
        </p:spPr>
      </p:pic>
      <p:pic>
        <p:nvPicPr>
          <p:cNvPr id="11" name="Рисунок 10" descr="юс малый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5286388"/>
            <a:ext cx="285752" cy="209551"/>
          </a:xfrm>
          <a:prstGeom prst="rect">
            <a:avLst/>
          </a:prstGeom>
        </p:spPr>
      </p:pic>
      <p:pic>
        <p:nvPicPr>
          <p:cNvPr id="12" name="Рисунок 11" descr="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5286388"/>
            <a:ext cx="232768" cy="21907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Прочитай 40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Объясните значение фразеологизма</a:t>
            </a:r>
            <a:endParaRPr lang="ru-RU" dirty="0" smtClean="0"/>
          </a:p>
          <a:p>
            <a:r>
              <a:rPr lang="ru-RU" dirty="0" smtClean="0"/>
              <a:t>Писать мыслете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Быть пьяным, идти шатаясь</a:t>
            </a:r>
            <a:endParaRPr lang="ru-RU" sz="40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572396" y="5715016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лиса с гармошкой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500438"/>
            <a:ext cx="2124086" cy="2618485"/>
          </a:xfrm>
          <a:prstGeom prst="rect">
            <a:avLst/>
          </a:prstGeom>
        </p:spPr>
      </p:pic>
      <p:pic>
        <p:nvPicPr>
          <p:cNvPr id="7" name="Рисунок 6" descr="мужик за столом работ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3357562"/>
            <a:ext cx="1228725" cy="1009650"/>
          </a:xfrm>
          <a:prstGeom prst="rect">
            <a:avLst/>
          </a:prstGeom>
        </p:spPr>
      </p:pic>
      <p:pic>
        <p:nvPicPr>
          <p:cNvPr id="8" name="Рисунок 7" descr="Емейл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166"/>
            <a:ext cx="3942486" cy="280354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</p:spPr>
        <p:txBody>
          <a:bodyPr/>
          <a:lstStyle/>
          <a:p>
            <a:r>
              <a:rPr lang="ru-RU" dirty="0" smtClean="0"/>
              <a:t>Истории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300039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Переведите на современный русский язык поучение Азбуковника XVII века: «Везде пиши пса </a:t>
            </a:r>
            <a:r>
              <a:rPr lang="ru-RU" b="1" dirty="0" smtClean="0"/>
              <a:t>покоем</a:t>
            </a:r>
            <a:r>
              <a:rPr lang="ru-RU" dirty="0" smtClean="0"/>
              <a:t>, а не </a:t>
            </a:r>
            <a:r>
              <a:rPr lang="ru-RU" b="1" dirty="0" err="1" smtClean="0"/>
              <a:t>псями</a:t>
            </a:r>
            <a:r>
              <a:rPr lang="ru-RU" i="1" dirty="0" smtClean="0"/>
              <a:t>.</a:t>
            </a:r>
            <a:r>
              <a:rPr lang="ru-RU" dirty="0" smtClean="0"/>
              <a:t> …...Кое общение псу со псалмом?». </a:t>
            </a:r>
          </a:p>
          <a:p>
            <a:r>
              <a:rPr lang="ru-RU" dirty="0" smtClean="0"/>
              <a:t>Объясните значение выделенных слов и ответьте на вопрос: почему </a:t>
            </a:r>
            <a:r>
              <a:rPr lang="ru-RU" i="1" dirty="0" smtClean="0"/>
              <a:t>пса</a:t>
            </a:r>
            <a:r>
              <a:rPr lang="ru-RU" dirty="0" smtClean="0"/>
              <a:t> ни в коем случае нельзя писать </a:t>
            </a:r>
            <a:r>
              <a:rPr lang="ru-RU" i="1" dirty="0" err="1" smtClean="0"/>
              <a:t>псями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038600" cy="5983311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Покой </a:t>
            </a:r>
            <a:r>
              <a:rPr lang="ru-RU" b="1" dirty="0" smtClean="0"/>
              <a:t>и </a:t>
            </a:r>
            <a:r>
              <a:rPr lang="ru-RU" b="1" i="1" dirty="0" smtClean="0"/>
              <a:t>пси</a:t>
            </a:r>
            <a:r>
              <a:rPr lang="ru-RU" b="1" dirty="0" smtClean="0"/>
              <a:t> – это древние названия букв кириллического алфавита, сохранявшиеся в церковно-славянской традиции. Буква </a:t>
            </a:r>
            <a:r>
              <a:rPr lang="ru-RU" b="1" i="1" dirty="0" err="1" smtClean="0"/>
              <a:t>п</a:t>
            </a:r>
            <a:r>
              <a:rPr lang="ru-RU" b="1" dirty="0" smtClean="0"/>
              <a:t> «покой» обозначала звук [</a:t>
            </a:r>
            <a:r>
              <a:rPr lang="ru-RU" b="1" i="1" dirty="0" err="1" smtClean="0"/>
              <a:t>п</a:t>
            </a:r>
            <a:r>
              <a:rPr lang="ru-RU" b="1" dirty="0" smtClean="0"/>
              <a:t>], а буква «пси» – сочетание </a:t>
            </a:r>
            <a:r>
              <a:rPr lang="ru-RU" b="1" i="1" dirty="0" err="1" smtClean="0"/>
              <a:t>пс</a:t>
            </a:r>
            <a:r>
              <a:rPr lang="ru-RU" b="1" dirty="0" smtClean="0"/>
              <a:t>. «Пси» – буква, перенесенная в кириллицу из ее источника – византийского алфавита, она употреблялась только в ограниченном круге слов греческого происхождения (например, </a:t>
            </a:r>
            <a:r>
              <a:rPr lang="ru-RU" b="1" i="1" dirty="0" err="1" smtClean="0"/>
              <a:t>псалоом</a:t>
            </a:r>
            <a:r>
              <a:rPr lang="ru-RU" b="1" i="1" dirty="0" smtClean="0"/>
              <a:t>)</a:t>
            </a:r>
            <a:r>
              <a:rPr lang="ru-RU" b="1" dirty="0" smtClean="0"/>
              <a:t> Заменять этой буквой случайное сочетание звуков </a:t>
            </a:r>
            <a:r>
              <a:rPr lang="ru-RU" b="1" i="1" dirty="0" err="1" smtClean="0"/>
              <a:t>п</a:t>
            </a:r>
            <a:r>
              <a:rPr lang="ru-RU" b="1" dirty="0" smtClean="0"/>
              <a:t> и </a:t>
            </a:r>
            <a:r>
              <a:rPr lang="ru-RU" b="1" i="1" dirty="0" smtClean="0"/>
              <a:t>с</a:t>
            </a:r>
            <a:r>
              <a:rPr lang="ru-RU" b="1" dirty="0" smtClean="0"/>
              <a:t> в других словах было, конечно, недопустимо: буквы «пси» вообще не может быть в разговорных словах. </a:t>
            </a:r>
            <a:endParaRPr lang="ru-RU" b="1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500958" y="5572140"/>
            <a:ext cx="899540" cy="756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Букварь Кариона Истомина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000504"/>
            <a:ext cx="3387860" cy="25564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972056" cy="584043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старину при обучении грамоте и в период усвоения правил чтения сначала называли буквы, затем из них образовывали «склады» (слоги) и только потом – слово. Слово </a:t>
            </a:r>
            <a:r>
              <a:rPr lang="ru-RU" i="1" dirty="0" err="1" smtClean="0"/>
              <a:t>базаръ</a:t>
            </a:r>
            <a:r>
              <a:rPr lang="ru-RU" dirty="0" smtClean="0"/>
              <a:t>, например, читалось так: «буки-аз» – </a:t>
            </a:r>
            <a:r>
              <a:rPr lang="ru-RU" i="1" dirty="0" smtClean="0"/>
              <a:t>ба</a:t>
            </a:r>
            <a:r>
              <a:rPr lang="ru-RU" dirty="0" smtClean="0"/>
              <a:t>, «</a:t>
            </a:r>
            <a:r>
              <a:rPr lang="ru-RU" dirty="0" err="1" smtClean="0"/>
              <a:t>земля-аз-рцы-ер</a:t>
            </a:r>
            <a:r>
              <a:rPr lang="ru-RU" dirty="0" smtClean="0"/>
              <a:t>» – </a:t>
            </a:r>
            <a:r>
              <a:rPr lang="ru-RU" i="1" dirty="0" err="1" smtClean="0"/>
              <a:t>зар</a:t>
            </a:r>
            <a:r>
              <a:rPr lang="ru-RU" dirty="0" smtClean="0"/>
              <a:t>, </a:t>
            </a:r>
            <a:r>
              <a:rPr lang="ru-RU" i="1" dirty="0" err="1" smtClean="0"/>
              <a:t>ба-зар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Известный писатель XIX в. В.Гиляровский так вспоминает о своей первой азбуке: «Учиться читать я начал лет пяти. Дед добыл откуда-то азбуку. Каждая буква была с рисунком во всю страницу, и каждый рисунок изображал непременно разносчика: </a:t>
            </a:r>
            <a:r>
              <a:rPr lang="ru-RU" b="1" i="1" dirty="0" smtClean="0"/>
              <a:t>а </a:t>
            </a:r>
            <a:r>
              <a:rPr lang="ru-RU" dirty="0" smtClean="0"/>
              <a:t>(тогда написано было «аз») – апельсины, «буки» – торговец блинами, «веди» – ветчина... Далее следуют страницы складов «буки-аз» – </a:t>
            </a:r>
            <a:r>
              <a:rPr lang="ru-RU" i="1" dirty="0" smtClean="0"/>
              <a:t>ба</a:t>
            </a:r>
            <a:r>
              <a:rPr lang="ru-RU" dirty="0" smtClean="0"/>
              <a:t>, «веди-аз» – </a:t>
            </a:r>
            <a:r>
              <a:rPr lang="ru-RU" i="1" dirty="0" err="1" smtClean="0"/>
              <a:t>ва</a:t>
            </a:r>
            <a:r>
              <a:rPr lang="ru-RU" dirty="0" smtClean="0"/>
              <a:t>, «глаголь-аз» – </a:t>
            </a:r>
            <a:r>
              <a:rPr lang="ru-RU" i="1" dirty="0" smtClean="0"/>
              <a:t>га</a:t>
            </a:r>
            <a:r>
              <a:rPr lang="ru-RU" dirty="0" smtClean="0"/>
              <a:t>... Других азбук тогда не было, и надо полагать, что и Лев Толстой, Тургенев, Чернышевский учились тоже по этим азбукам». </a:t>
            </a:r>
          </a:p>
          <a:p>
            <a:endParaRPr lang="ru-RU" dirty="0"/>
          </a:p>
        </p:txBody>
      </p:sp>
      <p:pic>
        <p:nvPicPr>
          <p:cNvPr id="4" name="Рисунок 3" descr="тургенев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290"/>
            <a:ext cx="2056549" cy="2714644"/>
          </a:xfrm>
          <a:prstGeom prst="rect">
            <a:avLst/>
          </a:prstGeom>
        </p:spPr>
      </p:pic>
      <p:pic>
        <p:nvPicPr>
          <p:cNvPr id="5" name="Рисунок 4" descr="на сенокос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571744"/>
            <a:ext cx="2470534" cy="316554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Попробуем прочитать славянский алфавит</a:t>
            </a:r>
            <a:endParaRPr lang="ru-RU" b="1" i="1" dirty="0"/>
          </a:p>
        </p:txBody>
      </p:sp>
      <p:pic>
        <p:nvPicPr>
          <p:cNvPr id="7" name="Содержимое 6" descr="Алфавит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4043395" cy="4004355"/>
          </a:xfrm>
        </p:spPr>
      </p:pic>
      <p:pic>
        <p:nvPicPr>
          <p:cNvPr id="8" name="Содержимое 7" descr="Алфавит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571612"/>
            <a:ext cx="4065158" cy="3868909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Название букв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древней азбуке каждая буква имела название и начертание, а большинство из них и числовое значение. Так буква «А» называлась «аз», что значит «Я»; буква «Б» называлась «</a:t>
            </a:r>
            <a:r>
              <a:rPr lang="ru-RU" dirty="0" err="1" smtClean="0"/>
              <a:t>букы</a:t>
            </a:r>
            <a:r>
              <a:rPr lang="ru-RU" dirty="0" smtClean="0"/>
              <a:t>», что значит «буква» или «книга», «письмо»; буква «В» называлась «веди», то есть «знаю».</a:t>
            </a:r>
          </a:p>
          <a:p>
            <a:r>
              <a:rPr lang="ru-RU" dirty="0" smtClean="0"/>
              <a:t>Нетрудно заметить, что слово «азбука» состоит из названий двух первых букв кириллицы, а названия букв А, Б, В могут составить целое высказывание.</a:t>
            </a:r>
          </a:p>
          <a:p>
            <a:r>
              <a:rPr lang="ru-RU" dirty="0" smtClean="0"/>
              <a:t>Какое?</a:t>
            </a:r>
            <a:endParaRPr lang="ru-RU" dirty="0"/>
          </a:p>
        </p:txBody>
      </p:sp>
      <p:pic>
        <p:nvPicPr>
          <p:cNvPr id="5" name="Содержимое 4" descr="Букварь Кариона Истомина00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643050"/>
            <a:ext cx="3260248" cy="4368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АЗ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29003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Аз соответствует личному местоимению. Какому?</a:t>
            </a:r>
          </a:p>
          <a:p>
            <a:pPr>
              <a:buNone/>
            </a:pPr>
            <a:r>
              <a:rPr lang="ru-RU" b="1" dirty="0" smtClean="0"/>
              <a:t>В глаголице эта буква была похожа на крест. Когда-то это слово имело бытийное значение и обозначало «моё бытие», «Моё присутствие здесь». Теперь же получается, что местоимение, начинающее русский </a:t>
            </a:r>
            <a:r>
              <a:rPr lang="ru-RU" b="1" dirty="0" err="1" smtClean="0"/>
              <a:t>имяслов</a:t>
            </a:r>
            <a:r>
              <a:rPr lang="ru-RU" b="1" dirty="0" smtClean="0"/>
              <a:t>, теперь завершает алфавит.</a:t>
            </a:r>
          </a:p>
          <a:p>
            <a:pPr>
              <a:buNone/>
            </a:pPr>
            <a:r>
              <a:rPr lang="ru-RU" b="1" dirty="0" smtClean="0"/>
              <a:t>Когда мы говорим пословицу: «Я – последняя буква алфавита»?</a:t>
            </a:r>
          </a:p>
          <a:p>
            <a:pPr>
              <a:buNone/>
            </a:pPr>
            <a:r>
              <a:rPr lang="ru-RU" b="1" dirty="0" smtClean="0"/>
              <a:t>Это мы говорим в адрес себялюбца.</a:t>
            </a:r>
            <a:endParaRPr lang="ru-RU" b="1" dirty="0"/>
          </a:p>
        </p:txBody>
      </p:sp>
      <p:pic>
        <p:nvPicPr>
          <p:cNvPr id="5" name="Содержимое 4" descr="аз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57422" y="4143380"/>
            <a:ext cx="4124979" cy="209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Фразеологизмы со словом «АЗ»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43180"/>
          </a:xfrm>
        </p:spPr>
        <p:txBody>
          <a:bodyPr/>
          <a:lstStyle/>
          <a:p>
            <a:r>
              <a:rPr lang="ru-RU" dirty="0" smtClean="0"/>
              <a:t>От аза до ижицы</a:t>
            </a:r>
          </a:p>
          <a:p>
            <a:r>
              <a:rPr lang="ru-RU" dirty="0" smtClean="0"/>
              <a:t>Сам ни аза в глаза, а людей ижицей тычет</a:t>
            </a:r>
          </a:p>
          <a:p>
            <a:r>
              <a:rPr lang="ru-RU" dirty="0" smtClean="0"/>
              <a:t>Сидеть на азах</a:t>
            </a:r>
          </a:p>
          <a:p>
            <a:r>
              <a:rPr lang="ru-RU" dirty="0" smtClean="0"/>
              <a:t>Твердить азы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042982"/>
          </a:xfrm>
        </p:spPr>
        <p:txBody>
          <a:bodyPr/>
          <a:lstStyle/>
          <a:p>
            <a:r>
              <a:rPr lang="ru-RU" dirty="0" smtClean="0"/>
              <a:t>Объясните значение этих фразеологизмов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514351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Как произошло слово алфавит?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Как произошло слово азбука?</a:t>
            </a:r>
            <a:endParaRPr lang="ru-RU" sz="2400" b="1" dirty="0"/>
          </a:p>
        </p:txBody>
      </p:sp>
      <p:pic>
        <p:nvPicPr>
          <p:cNvPr id="6" name="Рисунок 5" descr="аз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786058"/>
            <a:ext cx="3692338" cy="187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2549</Words>
  <PresentationFormat>Экран (4:3)</PresentationFormat>
  <Paragraphs>151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Если хочешь познать истину, начни с азбуки</vt:lpstr>
      <vt:lpstr>Слайд 2</vt:lpstr>
      <vt:lpstr>Сравните буквы двух азбук. Какая из них, по вашему мнению, легла в основу современного русского алфавита? </vt:lpstr>
      <vt:lpstr>Устав</vt:lpstr>
      <vt:lpstr>Слайд 5</vt:lpstr>
      <vt:lpstr>Попробуем прочитать славянский алфавит</vt:lpstr>
      <vt:lpstr>Название букв</vt:lpstr>
      <vt:lpstr>АЗ</vt:lpstr>
      <vt:lpstr>Фразеологизмы со словом «АЗ»</vt:lpstr>
      <vt:lpstr>Рассмотрите алфавит и скажите, каких букв нет в современном алфавите?</vt:lpstr>
      <vt:lpstr>Заимствованные буквы</vt:lpstr>
      <vt:lpstr>Юс-большой и юс-малый</vt:lpstr>
      <vt:lpstr>История буквы ЯТЬ</vt:lpstr>
      <vt:lpstr>Ферт и фита</vt:lpstr>
      <vt:lpstr>ЕР и ЕРЬ</vt:lpstr>
      <vt:lpstr>Обозначение цифр</vt:lpstr>
      <vt:lpstr>Десятки обозначались так</vt:lpstr>
      <vt:lpstr>Слайд 18</vt:lpstr>
      <vt:lpstr>Задания</vt:lpstr>
      <vt:lpstr>Слайд 20</vt:lpstr>
      <vt:lpstr>Поиграем!</vt:lpstr>
      <vt:lpstr>Буква 40</vt:lpstr>
      <vt:lpstr>Буква 40</vt:lpstr>
      <vt:lpstr>Истории 40</vt:lpstr>
      <vt:lpstr>Истории 40</vt:lpstr>
      <vt:lpstr>Прочитай 30</vt:lpstr>
      <vt:lpstr>Прочитай 30</vt:lpstr>
      <vt:lpstr>Прочитай 20</vt:lpstr>
      <vt:lpstr>Понятие 30</vt:lpstr>
      <vt:lpstr>Понятие 30</vt:lpstr>
      <vt:lpstr>Буква 10</vt:lpstr>
      <vt:lpstr>Слайд 32</vt:lpstr>
      <vt:lpstr>Понятие 10</vt:lpstr>
      <vt:lpstr>Понятие 20</vt:lpstr>
      <vt:lpstr>Истории 10</vt:lpstr>
      <vt:lpstr>Буква 20</vt:lpstr>
      <vt:lpstr>Буква 30</vt:lpstr>
      <vt:lpstr>Истории 20</vt:lpstr>
      <vt:lpstr>Прочитай 10</vt:lpstr>
      <vt:lpstr>Прочитай 40</vt:lpstr>
      <vt:lpstr>Истории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познать истину, начни с азбуки</dc:title>
  <dc:creator>Инна</dc:creator>
  <cp:lastModifiedBy>1</cp:lastModifiedBy>
  <cp:revision>30</cp:revision>
  <dcterms:created xsi:type="dcterms:W3CDTF">2008-11-25T19:21:53Z</dcterms:created>
  <dcterms:modified xsi:type="dcterms:W3CDTF">2008-12-01T13:08:28Z</dcterms:modified>
</cp:coreProperties>
</file>